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72" r:id="rId2"/>
    <p:sldMasterId id="2147483648" r:id="rId3"/>
  </p:sldMasterIdLst>
  <p:notesMasterIdLst>
    <p:notesMasterId r:id="rId28"/>
  </p:notesMasterIdLst>
  <p:handoutMasterIdLst>
    <p:handoutMasterId r:id="rId29"/>
  </p:handoutMasterIdLst>
  <p:sldIdLst>
    <p:sldId id="332" r:id="rId4"/>
    <p:sldId id="398" r:id="rId5"/>
    <p:sldId id="383" r:id="rId6"/>
    <p:sldId id="443" r:id="rId7"/>
    <p:sldId id="429" r:id="rId8"/>
    <p:sldId id="445" r:id="rId9"/>
    <p:sldId id="446" r:id="rId10"/>
    <p:sldId id="432" r:id="rId11"/>
    <p:sldId id="433" r:id="rId12"/>
    <p:sldId id="434" r:id="rId13"/>
    <p:sldId id="435" r:id="rId14"/>
    <p:sldId id="436" r:id="rId15"/>
    <p:sldId id="447" r:id="rId16"/>
    <p:sldId id="437" r:id="rId17"/>
    <p:sldId id="448" r:id="rId18"/>
    <p:sldId id="438" r:id="rId19"/>
    <p:sldId id="439" r:id="rId20"/>
    <p:sldId id="440" r:id="rId21"/>
    <p:sldId id="441" r:id="rId22"/>
    <p:sldId id="444" r:id="rId23"/>
    <p:sldId id="396" r:id="rId24"/>
    <p:sldId id="399" r:id="rId25"/>
    <p:sldId id="353" r:id="rId26"/>
    <p:sldId id="418" r:id="rId27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F664398-4A67-467C-BA57-50581324E344}">
          <p14:sldIdLst>
            <p14:sldId id="332"/>
            <p14:sldId id="398"/>
            <p14:sldId id="383"/>
            <p14:sldId id="443"/>
            <p14:sldId id="429"/>
            <p14:sldId id="445"/>
            <p14:sldId id="446"/>
            <p14:sldId id="432"/>
            <p14:sldId id="433"/>
            <p14:sldId id="434"/>
            <p14:sldId id="435"/>
            <p14:sldId id="436"/>
            <p14:sldId id="447"/>
            <p14:sldId id="437"/>
            <p14:sldId id="448"/>
            <p14:sldId id="438"/>
            <p14:sldId id="439"/>
            <p14:sldId id="440"/>
            <p14:sldId id="441"/>
            <p14:sldId id="444"/>
            <p14:sldId id="396"/>
            <p14:sldId id="399"/>
            <p14:sldId id="353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93"/>
    <a:srgbClr val="EF790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97BE94-61F3-4056-833E-82D6C94719A5}" v="2" dt="2023-12-05T07:24:21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57" autoAdjust="0"/>
  </p:normalViewPr>
  <p:slideViewPr>
    <p:cSldViewPr>
      <p:cViewPr varScale="1">
        <p:scale>
          <a:sx n="71" d="100"/>
          <a:sy n="71" d="100"/>
        </p:scale>
        <p:origin x="2076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die\Donn&#233;esCASC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die\Donn&#233;esCAS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die\Donn&#233;esCASC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die\Donn&#233;esCASC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die\Donn&#233;esCASC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die\Donn&#233;esCASCA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die\Donn&#233;esCASCA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die\Donn&#233;esCASCA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Données!$C$21</c:f>
              <c:strCache>
                <c:ptCount val="1"/>
                <c:pt idx="0">
                  <c:v>Trafic, million-vh/km réseau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numRef>
              <c:f>Données!$D$20:$AH$20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 formatCode="0">
                  <c:v>2010</c:v>
                </c:pt>
                <c:pt idx="20" formatCode="0">
                  <c:v>2011</c:v>
                </c:pt>
                <c:pt idx="21" formatCode="0">
                  <c:v>2012</c:v>
                </c:pt>
                <c:pt idx="22" formatCode="0">
                  <c:v>2013</c:v>
                </c:pt>
                <c:pt idx="23" formatCode="0">
                  <c:v>2014</c:v>
                </c:pt>
                <c:pt idx="24" formatCode="0">
                  <c:v>2015</c:v>
                </c:pt>
                <c:pt idx="25" formatCode="0">
                  <c:v>2016</c:v>
                </c:pt>
                <c:pt idx="26" formatCode="0">
                  <c:v>2017</c:v>
                </c:pt>
                <c:pt idx="27" formatCode="0">
                  <c:v>2018</c:v>
                </c:pt>
                <c:pt idx="28" formatCode="0">
                  <c:v>2019</c:v>
                </c:pt>
                <c:pt idx="29" formatCode="0">
                  <c:v>2020</c:v>
                </c:pt>
                <c:pt idx="30" formatCode="0">
                  <c:v>2021</c:v>
                </c:pt>
              </c:numCache>
            </c:numRef>
          </c:cat>
          <c:val>
            <c:numRef>
              <c:f>Données!$D$21:$AH$21</c:f>
              <c:numCache>
                <c:formatCode>0.0</c:formatCode>
                <c:ptCount val="31"/>
                <c:pt idx="0">
                  <c:v>100</c:v>
                </c:pt>
                <c:pt idx="1">
                  <c:v>101.83833116036504</c:v>
                </c:pt>
                <c:pt idx="2">
                  <c:v>105.65384615384615</c:v>
                </c:pt>
                <c:pt idx="3">
                  <c:v>108.57159146062271</c:v>
                </c:pt>
                <c:pt idx="4">
                  <c:v>109.95257228050038</c:v>
                </c:pt>
                <c:pt idx="5">
                  <c:v>108.57857254403775</c:v>
                </c:pt>
                <c:pt idx="6">
                  <c:v>108.45632493901812</c:v>
                </c:pt>
                <c:pt idx="7">
                  <c:v>109.11645081343441</c:v>
                </c:pt>
                <c:pt idx="8">
                  <c:v>113.7716010945647</c:v>
                </c:pt>
                <c:pt idx="9">
                  <c:v>115.47862078641833</c:v>
                </c:pt>
                <c:pt idx="10">
                  <c:v>117.2848529143066</c:v>
                </c:pt>
                <c:pt idx="11">
                  <c:v>120.55567737091448</c:v>
                </c:pt>
                <c:pt idx="12">
                  <c:v>121.72124710409547</c:v>
                </c:pt>
                <c:pt idx="13">
                  <c:v>123.77056357074061</c:v>
                </c:pt>
                <c:pt idx="14">
                  <c:v>121.20670292923781</c:v>
                </c:pt>
                <c:pt idx="15">
                  <c:v>123.50717923811658</c:v>
                </c:pt>
                <c:pt idx="16">
                  <c:v>125.36904292064773</c:v>
                </c:pt>
                <c:pt idx="17">
                  <c:v>123.66449823453738</c:v>
                </c:pt>
                <c:pt idx="18">
                  <c:v>125.21707130887538</c:v>
                </c:pt>
                <c:pt idx="19">
                  <c:v>126.14286742737843</c:v>
                </c:pt>
                <c:pt idx="20">
                  <c:v>127.54601813823079</c:v>
                </c:pt>
                <c:pt idx="21">
                  <c:v>121.77159351467112</c:v>
                </c:pt>
                <c:pt idx="22">
                  <c:v>122.01902666655209</c:v>
                </c:pt>
                <c:pt idx="23">
                  <c:v>124.9894597079828</c:v>
                </c:pt>
                <c:pt idx="24">
                  <c:v>127.90366577403614</c:v>
                </c:pt>
                <c:pt idx="25">
                  <c:v>131.31631637168144</c:v>
                </c:pt>
                <c:pt idx="26">
                  <c:v>133.10783980031772</c:v>
                </c:pt>
                <c:pt idx="27">
                  <c:v>134.29328107281123</c:v>
                </c:pt>
                <c:pt idx="28">
                  <c:v>137.06065050714008</c:v>
                </c:pt>
                <c:pt idx="29">
                  <c:v>107.08627445255175</c:v>
                </c:pt>
                <c:pt idx="30">
                  <c:v>128.92985138760562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12-4BF3-A47B-329B57A35AA2}"/>
            </c:ext>
          </c:extLst>
        </c:ser>
        <c:ser>
          <c:idx val="2"/>
          <c:order val="1"/>
          <c:tx>
            <c:strRef>
              <c:f>Données!$C$23</c:f>
              <c:strCache>
                <c:ptCount val="1"/>
                <c:pt idx="0">
                  <c:v>CA Mi€ /100km de réseau</c:v>
                </c:pt>
              </c:strCache>
            </c:strRef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76200">
                <a:solidFill>
                  <a:schemeClr val="tx1"/>
                </a:solidFill>
              </a:ln>
              <a:effectLst/>
            </c:spPr>
          </c:marker>
          <c:cat>
            <c:numRef>
              <c:f>Données!$D$20:$AH$20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 formatCode="0">
                  <c:v>2010</c:v>
                </c:pt>
                <c:pt idx="20" formatCode="0">
                  <c:v>2011</c:v>
                </c:pt>
                <c:pt idx="21" formatCode="0">
                  <c:v>2012</c:v>
                </c:pt>
                <c:pt idx="22" formatCode="0">
                  <c:v>2013</c:v>
                </c:pt>
                <c:pt idx="23" formatCode="0">
                  <c:v>2014</c:v>
                </c:pt>
                <c:pt idx="24" formatCode="0">
                  <c:v>2015</c:v>
                </c:pt>
                <c:pt idx="25" formatCode="0">
                  <c:v>2016</c:v>
                </c:pt>
                <c:pt idx="26" formatCode="0">
                  <c:v>2017</c:v>
                </c:pt>
                <c:pt idx="27" formatCode="0">
                  <c:v>2018</c:v>
                </c:pt>
                <c:pt idx="28" formatCode="0">
                  <c:v>2019</c:v>
                </c:pt>
                <c:pt idx="29" formatCode="0">
                  <c:v>2020</c:v>
                </c:pt>
                <c:pt idx="30" formatCode="0">
                  <c:v>2021</c:v>
                </c:pt>
              </c:numCache>
            </c:numRef>
          </c:cat>
          <c:val>
            <c:numRef>
              <c:f>Données!$D$23:$AH$23</c:f>
              <c:numCache>
                <c:formatCode>0.0</c:formatCode>
                <c:ptCount val="31"/>
                <c:pt idx="0">
                  <c:v>100</c:v>
                </c:pt>
                <c:pt idx="1">
                  <c:v>101.69491525423729</c:v>
                </c:pt>
                <c:pt idx="2">
                  <c:v>106.59722222222221</c:v>
                </c:pt>
                <c:pt idx="3">
                  <c:v>111.60714285714286</c:v>
                </c:pt>
                <c:pt idx="4">
                  <c:v>118.40503783669365</c:v>
                </c:pt>
                <c:pt idx="5">
                  <c:v>119.93877656016876</c:v>
                </c:pt>
                <c:pt idx="6">
                  <c:v>125.3039551387028</c:v>
                </c:pt>
                <c:pt idx="7">
                  <c:v>129.2838208842185</c:v>
                </c:pt>
                <c:pt idx="8">
                  <c:v>138.40529247910865</c:v>
                </c:pt>
                <c:pt idx="9">
                  <c:v>144.20884632922937</c:v>
                </c:pt>
                <c:pt idx="10">
                  <c:v>141.30817278085686</c:v>
                </c:pt>
                <c:pt idx="11">
                  <c:v>149.54219573291874</c:v>
                </c:pt>
                <c:pt idx="12">
                  <c:v>155.00042538710227</c:v>
                </c:pt>
                <c:pt idx="13">
                  <c:v>160.72256650225538</c:v>
                </c:pt>
                <c:pt idx="14">
                  <c:v>163.37370524427047</c:v>
                </c:pt>
                <c:pt idx="15">
                  <c:v>173.27383843289621</c:v>
                </c:pt>
                <c:pt idx="16">
                  <c:v>183.69924034522532</c:v>
                </c:pt>
                <c:pt idx="17">
                  <c:v>185.98772387617129</c:v>
                </c:pt>
                <c:pt idx="18">
                  <c:v>190.72717747993516</c:v>
                </c:pt>
                <c:pt idx="19">
                  <c:v>196.69318359070346</c:v>
                </c:pt>
                <c:pt idx="20">
                  <c:v>204.04911789850004</c:v>
                </c:pt>
                <c:pt idx="21">
                  <c:v>199.78438492964139</c:v>
                </c:pt>
                <c:pt idx="22">
                  <c:v>204.25324917141475</c:v>
                </c:pt>
                <c:pt idx="23">
                  <c:v>212.27144080735857</c:v>
                </c:pt>
                <c:pt idx="24">
                  <c:v>217.52771289808334</c:v>
                </c:pt>
                <c:pt idx="25">
                  <c:v>226.50488569321533</c:v>
                </c:pt>
                <c:pt idx="26">
                  <c:v>234.4095685840708</c:v>
                </c:pt>
                <c:pt idx="27">
                  <c:v>240.77699349288628</c:v>
                </c:pt>
                <c:pt idx="28">
                  <c:v>249.50402292516256</c:v>
                </c:pt>
                <c:pt idx="29">
                  <c:v>206.5620340414232</c:v>
                </c:pt>
                <c:pt idx="30">
                  <c:v>239.58333333333334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12-4BF3-A47B-329B57A35AA2}"/>
            </c:ext>
          </c:extLst>
        </c:ser>
        <c:ser>
          <c:idx val="3"/>
          <c:order val="2"/>
          <c:tx>
            <c:strRef>
              <c:f>Données!$C$24</c:f>
              <c:strCache>
                <c:ptCount val="1"/>
                <c:pt idx="0">
                  <c:v>CA/V.km en €cent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76200">
                <a:solidFill>
                  <a:schemeClr val="accent4"/>
                </a:solidFill>
              </a:ln>
              <a:effectLst/>
            </c:spPr>
          </c:marker>
          <c:cat>
            <c:numRef>
              <c:f>Données!$D$20:$AH$20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 formatCode="0">
                  <c:v>2010</c:v>
                </c:pt>
                <c:pt idx="20" formatCode="0">
                  <c:v>2011</c:v>
                </c:pt>
                <c:pt idx="21" formatCode="0">
                  <c:v>2012</c:v>
                </c:pt>
                <c:pt idx="22" formatCode="0">
                  <c:v>2013</c:v>
                </c:pt>
                <c:pt idx="23" formatCode="0">
                  <c:v>2014</c:v>
                </c:pt>
                <c:pt idx="24" formatCode="0">
                  <c:v>2015</c:v>
                </c:pt>
                <c:pt idx="25" formatCode="0">
                  <c:v>2016</c:v>
                </c:pt>
                <c:pt idx="26" formatCode="0">
                  <c:v>2017</c:v>
                </c:pt>
                <c:pt idx="27" formatCode="0">
                  <c:v>2018</c:v>
                </c:pt>
                <c:pt idx="28" formatCode="0">
                  <c:v>2019</c:v>
                </c:pt>
                <c:pt idx="29" formatCode="0">
                  <c:v>2020</c:v>
                </c:pt>
                <c:pt idx="30" formatCode="0">
                  <c:v>2021</c:v>
                </c:pt>
              </c:numCache>
            </c:numRef>
          </c:cat>
          <c:val>
            <c:numRef>
              <c:f>Données!$D$24:$AH$24</c:f>
              <c:numCache>
                <c:formatCode>0.0</c:formatCode>
                <c:ptCount val="31"/>
                <c:pt idx="0">
                  <c:v>100</c:v>
                </c:pt>
                <c:pt idx="1">
                  <c:v>99.115804427998569</c:v>
                </c:pt>
                <c:pt idx="2">
                  <c:v>100.14182953577249</c:v>
                </c:pt>
                <c:pt idx="3">
                  <c:v>102.03066839442683</c:v>
                </c:pt>
                <c:pt idx="4">
                  <c:v>106.88573110978123</c:v>
                </c:pt>
                <c:pt idx="5">
                  <c:v>109.64035470383739</c:v>
                </c:pt>
                <c:pt idx="6">
                  <c:v>114.67396799908305</c:v>
                </c:pt>
                <c:pt idx="7">
                  <c:v>117.60042537153133</c:v>
                </c:pt>
                <c:pt idx="8">
                  <c:v>120.7462836125196</c:v>
                </c:pt>
                <c:pt idx="9">
                  <c:v>123.94963705782558</c:v>
                </c:pt>
                <c:pt idx="10">
                  <c:v>119.5859886541281</c:v>
                </c:pt>
                <c:pt idx="11">
                  <c:v>123.12068716455724</c:v>
                </c:pt>
                <c:pt idx="12">
                  <c:v>126.39254010849382</c:v>
                </c:pt>
                <c:pt idx="13">
                  <c:v>128.88857899285199</c:v>
                </c:pt>
                <c:pt idx="14">
                  <c:v>133.78593749086875</c:v>
                </c:pt>
                <c:pt idx="15">
                  <c:v>139.25017136918899</c:v>
                </c:pt>
                <c:pt idx="16">
                  <c:v>145.43602468043434</c:v>
                </c:pt>
                <c:pt idx="17">
                  <c:v>149.27744220251614</c:v>
                </c:pt>
                <c:pt idx="18">
                  <c:v>151.18335719700161</c:v>
                </c:pt>
                <c:pt idx="19">
                  <c:v>154.7681373705295</c:v>
                </c:pt>
                <c:pt idx="20">
                  <c:v>158.78985858675966</c:v>
                </c:pt>
                <c:pt idx="21">
                  <c:v>162.84352576351691</c:v>
                </c:pt>
                <c:pt idx="22">
                  <c:v>166.14847623234471</c:v>
                </c:pt>
                <c:pt idx="23">
                  <c:v>168.56721908928986</c:v>
                </c:pt>
                <c:pt idx="24">
                  <c:v>168.80548230750586</c:v>
                </c:pt>
                <c:pt idx="25">
                  <c:v>171.20396864361857</c:v>
                </c:pt>
                <c:pt idx="26">
                  <c:v>174.79405011123649</c:v>
                </c:pt>
                <c:pt idx="27">
                  <c:v>177.95723435811271</c:v>
                </c:pt>
                <c:pt idx="28">
                  <c:v>180.68400519204616</c:v>
                </c:pt>
                <c:pt idx="29">
                  <c:v>191.4571708223188</c:v>
                </c:pt>
                <c:pt idx="30">
                  <c:v>187.88289752183462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12-4BF3-A47B-329B57A35AA2}"/>
            </c:ext>
          </c:extLst>
        </c:ser>
        <c:ser>
          <c:idx val="4"/>
          <c:order val="3"/>
          <c:tx>
            <c:strRef>
              <c:f>Données!$C$25</c:f>
              <c:strCache>
                <c:ptCount val="1"/>
                <c:pt idx="0">
                  <c:v>Indice prix cons. Ménages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</c:marker>
          <c:cat>
            <c:numRef>
              <c:f>Données!$D$20:$AH$20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 formatCode="0">
                  <c:v>2010</c:v>
                </c:pt>
                <c:pt idx="20" formatCode="0">
                  <c:v>2011</c:v>
                </c:pt>
                <c:pt idx="21" formatCode="0">
                  <c:v>2012</c:v>
                </c:pt>
                <c:pt idx="22" formatCode="0">
                  <c:v>2013</c:v>
                </c:pt>
                <c:pt idx="23" formatCode="0">
                  <c:v>2014</c:v>
                </c:pt>
                <c:pt idx="24" formatCode="0">
                  <c:v>2015</c:v>
                </c:pt>
                <c:pt idx="25" formatCode="0">
                  <c:v>2016</c:v>
                </c:pt>
                <c:pt idx="26" formatCode="0">
                  <c:v>2017</c:v>
                </c:pt>
                <c:pt idx="27" formatCode="0">
                  <c:v>2018</c:v>
                </c:pt>
                <c:pt idx="28" formatCode="0">
                  <c:v>2019</c:v>
                </c:pt>
                <c:pt idx="29" formatCode="0">
                  <c:v>2020</c:v>
                </c:pt>
                <c:pt idx="30" formatCode="0">
                  <c:v>2021</c:v>
                </c:pt>
              </c:numCache>
            </c:numRef>
          </c:cat>
          <c:val>
            <c:numRef>
              <c:f>Données!$D$25:$AH$25</c:f>
              <c:numCache>
                <c:formatCode>0.0</c:formatCode>
                <c:ptCount val="31"/>
                <c:pt idx="0">
                  <c:v>100</c:v>
                </c:pt>
                <c:pt idx="1">
                  <c:v>102.52870493991988</c:v>
                </c:pt>
                <c:pt idx="2">
                  <c:v>104.04539385847798</c:v>
                </c:pt>
                <c:pt idx="3">
                  <c:v>104.99599465954606</c:v>
                </c:pt>
                <c:pt idx="4">
                  <c:v>105.9452603471295</c:v>
                </c:pt>
                <c:pt idx="5">
                  <c:v>107.59546061415219</c:v>
                </c:pt>
                <c:pt idx="6">
                  <c:v>108.43391188250999</c:v>
                </c:pt>
                <c:pt idx="7">
                  <c:v>108.63284379172229</c:v>
                </c:pt>
                <c:pt idx="8">
                  <c:v>108.04405874499332</c:v>
                </c:pt>
                <c:pt idx="9">
                  <c:v>110.53137516688918</c:v>
                </c:pt>
                <c:pt idx="10">
                  <c:v>112.66622162883844</c:v>
                </c:pt>
                <c:pt idx="11">
                  <c:v>113.8210947930574</c:v>
                </c:pt>
                <c:pt idx="12">
                  <c:v>115.69292389853136</c:v>
                </c:pt>
                <c:pt idx="13">
                  <c:v>118.0961281708945</c:v>
                </c:pt>
                <c:pt idx="14">
                  <c:v>120.23631508678237</c:v>
                </c:pt>
                <c:pt idx="15">
                  <c:v>122.77570093457943</c:v>
                </c:pt>
                <c:pt idx="16">
                  <c:v>125.38451268357808</c:v>
                </c:pt>
                <c:pt idx="17">
                  <c:v>128.88251001335112</c:v>
                </c:pt>
                <c:pt idx="18">
                  <c:v>126.8558077436582</c:v>
                </c:pt>
                <c:pt idx="19">
                  <c:v>128.33644859813083</c:v>
                </c:pt>
                <c:pt idx="20">
                  <c:v>130.68224299065417</c:v>
                </c:pt>
                <c:pt idx="21">
                  <c:v>132.51935914552737</c:v>
                </c:pt>
                <c:pt idx="22">
                  <c:v>133.37116154873164</c:v>
                </c:pt>
                <c:pt idx="23">
                  <c:v>133.51134846461946</c:v>
                </c:pt>
                <c:pt idx="24">
                  <c:v>133.86248331108143</c:v>
                </c:pt>
                <c:pt idx="25">
                  <c:v>134.16955941255003</c:v>
                </c:pt>
                <c:pt idx="26">
                  <c:v>135.24966622162884</c:v>
                </c:pt>
                <c:pt idx="27">
                  <c:v>137.53671562082778</c:v>
                </c:pt>
                <c:pt idx="28">
                  <c:v>138.67156208277703</c:v>
                </c:pt>
                <c:pt idx="29">
                  <c:v>139.91989319092121</c:v>
                </c:pt>
                <c:pt idx="30">
                  <c:v>142.19492656875835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12-4BF3-A47B-329B57A35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4363200"/>
        <c:axId val="1934359392"/>
      </c:lineChart>
      <c:catAx>
        <c:axId val="193436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4359392"/>
        <c:crosses val="autoZero"/>
        <c:auto val="1"/>
        <c:lblAlgn val="ctr"/>
        <c:lblOffset val="100"/>
        <c:noMultiLvlLbl val="0"/>
      </c:catAx>
      <c:valAx>
        <c:axId val="1934359392"/>
        <c:scaling>
          <c:orientation val="minMax"/>
          <c:max val="26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436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Scénario!$D$15</c:f>
              <c:strCache>
                <c:ptCount val="1"/>
                <c:pt idx="0">
                  <c:v>CA - charges courantes mds € 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Scénario!$E$14:$AC$14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Scénario!$E$15:$AC$15</c:f>
              <c:numCache>
                <c:formatCode>General</c:formatCode>
                <c:ptCount val="25"/>
                <c:pt idx="0">
                  <c:v>-3</c:v>
                </c:pt>
                <c:pt idx="1">
                  <c:v>-2.5</c:v>
                </c:pt>
                <c:pt idx="2">
                  <c:v>-2</c:v>
                </c:pt>
                <c:pt idx="3">
                  <c:v>-1.5</c:v>
                </c:pt>
                <c:pt idx="4">
                  <c:v>-1</c:v>
                </c:pt>
                <c:pt idx="5">
                  <c:v>-0.5</c:v>
                </c:pt>
                <c:pt idx="6">
                  <c:v>0</c:v>
                </c:pt>
                <c:pt idx="7">
                  <c:v>0.50000000000000044</c:v>
                </c:pt>
                <c:pt idx="8">
                  <c:v>1</c:v>
                </c:pt>
                <c:pt idx="9">
                  <c:v>1.5</c:v>
                </c:pt>
                <c:pt idx="10">
                  <c:v>2</c:v>
                </c:pt>
                <c:pt idx="11">
                  <c:v>2.5</c:v>
                </c:pt>
                <c:pt idx="12">
                  <c:v>3</c:v>
                </c:pt>
                <c:pt idx="13">
                  <c:v>3.5</c:v>
                </c:pt>
                <c:pt idx="14">
                  <c:v>4.0000000000000009</c:v>
                </c:pt>
                <c:pt idx="15">
                  <c:v>4.5</c:v>
                </c:pt>
                <c:pt idx="16">
                  <c:v>5</c:v>
                </c:pt>
                <c:pt idx="17">
                  <c:v>5.5</c:v>
                </c:pt>
                <c:pt idx="18">
                  <c:v>6</c:v>
                </c:pt>
                <c:pt idx="19">
                  <c:v>6.5</c:v>
                </c:pt>
                <c:pt idx="20">
                  <c:v>7</c:v>
                </c:pt>
                <c:pt idx="21">
                  <c:v>7.5</c:v>
                </c:pt>
                <c:pt idx="22">
                  <c:v>8</c:v>
                </c:pt>
                <c:pt idx="23">
                  <c:v>8.5</c:v>
                </c:pt>
                <c:pt idx="2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48-4D4D-98D0-E6BEA049B84A}"/>
            </c:ext>
          </c:extLst>
        </c:ser>
        <c:ser>
          <c:idx val="1"/>
          <c:order val="1"/>
          <c:tx>
            <c:strRef>
              <c:f>Scénario!$D$16</c:f>
              <c:strCache>
                <c:ptCount val="1"/>
                <c:pt idx="0">
                  <c:v>CA - ch. cour. + Inv.  Mds € 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Scénario!$E$14:$AC$14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Scénario!$E$16:$AC$16</c:f>
              <c:numCache>
                <c:formatCode>General</c:formatCode>
                <c:ptCount val="25"/>
                <c:pt idx="0">
                  <c:v>-4.5</c:v>
                </c:pt>
                <c:pt idx="1">
                  <c:v>-4</c:v>
                </c:pt>
                <c:pt idx="2">
                  <c:v>-3.5</c:v>
                </c:pt>
                <c:pt idx="3">
                  <c:v>-3</c:v>
                </c:pt>
                <c:pt idx="4">
                  <c:v>-2.5</c:v>
                </c:pt>
                <c:pt idx="5">
                  <c:v>-2</c:v>
                </c:pt>
                <c:pt idx="6">
                  <c:v>-1.5</c:v>
                </c:pt>
                <c:pt idx="7">
                  <c:v>-0.99999999999999956</c:v>
                </c:pt>
                <c:pt idx="8">
                  <c:v>-0.5</c:v>
                </c:pt>
                <c:pt idx="9">
                  <c:v>0</c:v>
                </c:pt>
                <c:pt idx="10">
                  <c:v>0.5</c:v>
                </c:pt>
                <c:pt idx="11">
                  <c:v>1</c:v>
                </c:pt>
                <c:pt idx="12">
                  <c:v>1.5</c:v>
                </c:pt>
                <c:pt idx="13">
                  <c:v>2</c:v>
                </c:pt>
                <c:pt idx="14">
                  <c:v>2.5000000000000009</c:v>
                </c:pt>
                <c:pt idx="15">
                  <c:v>3</c:v>
                </c:pt>
                <c:pt idx="16">
                  <c:v>3.5</c:v>
                </c:pt>
                <c:pt idx="17">
                  <c:v>4</c:v>
                </c:pt>
                <c:pt idx="18">
                  <c:v>4.5</c:v>
                </c:pt>
                <c:pt idx="19">
                  <c:v>5</c:v>
                </c:pt>
                <c:pt idx="20">
                  <c:v>5.5</c:v>
                </c:pt>
                <c:pt idx="21">
                  <c:v>6</c:v>
                </c:pt>
                <c:pt idx="22">
                  <c:v>6.5</c:v>
                </c:pt>
                <c:pt idx="23">
                  <c:v>7</c:v>
                </c:pt>
                <c:pt idx="24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48-4D4D-98D0-E6BEA049B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579632"/>
        <c:axId val="107577456"/>
      </c:lineChart>
      <c:catAx>
        <c:axId val="10757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/>
                  <a:t>Péage</a:t>
                </a:r>
                <a:r>
                  <a:rPr lang="fr-FR" sz="2000" b="1" baseline="0" dirty="0"/>
                  <a:t> par v.km en €cent</a:t>
                </a:r>
                <a:endParaRPr lang="fr-FR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577456"/>
        <c:crosses val="autoZero"/>
        <c:auto val="0"/>
        <c:lblAlgn val="ctr"/>
        <c:lblOffset val="100"/>
        <c:noMultiLvlLbl val="0"/>
      </c:catAx>
      <c:valAx>
        <c:axId val="10757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b="1" dirty="0"/>
                  <a:t>Besoin</a:t>
                </a:r>
                <a:r>
                  <a:rPr lang="fr-FR" sz="1800" b="1" baseline="0" dirty="0"/>
                  <a:t> ou capacité de financement Mds €</a:t>
                </a:r>
                <a:endParaRPr lang="fr-FR" sz="1800" b="1" dirty="0"/>
              </a:p>
            </c:rich>
          </c:tx>
          <c:layout>
            <c:manualLayout>
              <c:xMode val="edge"/>
              <c:yMode val="edge"/>
              <c:x val="1.2575452716297788E-2"/>
              <c:y val="0.191082477642101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57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Scénario!$D$15</c:f>
              <c:strCache>
                <c:ptCount val="1"/>
                <c:pt idx="0">
                  <c:v>CA - charges courantes mds € 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Scénario!$E$14:$AC$14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Scénario!$E$15:$AC$15</c:f>
              <c:numCache>
                <c:formatCode>General</c:formatCode>
                <c:ptCount val="25"/>
                <c:pt idx="0">
                  <c:v>-3</c:v>
                </c:pt>
                <c:pt idx="1">
                  <c:v>-2.5</c:v>
                </c:pt>
                <c:pt idx="2">
                  <c:v>-2</c:v>
                </c:pt>
                <c:pt idx="3">
                  <c:v>-1.5</c:v>
                </c:pt>
                <c:pt idx="4">
                  <c:v>-1</c:v>
                </c:pt>
                <c:pt idx="5">
                  <c:v>-0.5</c:v>
                </c:pt>
                <c:pt idx="6">
                  <c:v>0</c:v>
                </c:pt>
                <c:pt idx="7">
                  <c:v>0.50000000000000044</c:v>
                </c:pt>
                <c:pt idx="8">
                  <c:v>1</c:v>
                </c:pt>
                <c:pt idx="9">
                  <c:v>1.5</c:v>
                </c:pt>
                <c:pt idx="10">
                  <c:v>2</c:v>
                </c:pt>
                <c:pt idx="11">
                  <c:v>2.5</c:v>
                </c:pt>
                <c:pt idx="12">
                  <c:v>3</c:v>
                </c:pt>
                <c:pt idx="13">
                  <c:v>3.5</c:v>
                </c:pt>
                <c:pt idx="14">
                  <c:v>4.0000000000000009</c:v>
                </c:pt>
                <c:pt idx="15">
                  <c:v>4.5</c:v>
                </c:pt>
                <c:pt idx="16">
                  <c:v>5</c:v>
                </c:pt>
                <c:pt idx="17">
                  <c:v>5.5</c:v>
                </c:pt>
                <c:pt idx="18">
                  <c:v>6</c:v>
                </c:pt>
                <c:pt idx="19">
                  <c:v>6.5</c:v>
                </c:pt>
                <c:pt idx="20">
                  <c:v>7</c:v>
                </c:pt>
                <c:pt idx="21">
                  <c:v>7.5</c:v>
                </c:pt>
                <c:pt idx="22">
                  <c:v>8</c:v>
                </c:pt>
                <c:pt idx="23">
                  <c:v>8.5</c:v>
                </c:pt>
                <c:pt idx="2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0C-4581-81C9-5EB6A4DBF960}"/>
            </c:ext>
          </c:extLst>
        </c:ser>
        <c:ser>
          <c:idx val="1"/>
          <c:order val="1"/>
          <c:tx>
            <c:strRef>
              <c:f>Scénario!$D$16</c:f>
              <c:strCache>
                <c:ptCount val="1"/>
                <c:pt idx="0">
                  <c:v>CA - ch. cour. + Inv.  Mds € 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Scénario!$E$14:$AC$14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Scénario!$E$16:$AC$16</c:f>
              <c:numCache>
                <c:formatCode>General</c:formatCode>
                <c:ptCount val="25"/>
                <c:pt idx="0">
                  <c:v>-4.5</c:v>
                </c:pt>
                <c:pt idx="1">
                  <c:v>-4</c:v>
                </c:pt>
                <c:pt idx="2">
                  <c:v>-3.5</c:v>
                </c:pt>
                <c:pt idx="3">
                  <c:v>-3</c:v>
                </c:pt>
                <c:pt idx="4">
                  <c:v>-2.5</c:v>
                </c:pt>
                <c:pt idx="5">
                  <c:v>-2</c:v>
                </c:pt>
                <c:pt idx="6">
                  <c:v>-1.5</c:v>
                </c:pt>
                <c:pt idx="7">
                  <c:v>-0.99999999999999956</c:v>
                </c:pt>
                <c:pt idx="8">
                  <c:v>-0.5</c:v>
                </c:pt>
                <c:pt idx="9">
                  <c:v>0</c:v>
                </c:pt>
                <c:pt idx="10">
                  <c:v>0.5</c:v>
                </c:pt>
                <c:pt idx="11">
                  <c:v>1</c:v>
                </c:pt>
                <c:pt idx="12">
                  <c:v>1.5</c:v>
                </c:pt>
                <c:pt idx="13">
                  <c:v>2</c:v>
                </c:pt>
                <c:pt idx="14">
                  <c:v>2.5000000000000009</c:v>
                </c:pt>
                <c:pt idx="15">
                  <c:v>3</c:v>
                </c:pt>
                <c:pt idx="16">
                  <c:v>3.5</c:v>
                </c:pt>
                <c:pt idx="17">
                  <c:v>4</c:v>
                </c:pt>
                <c:pt idx="18">
                  <c:v>4.5</c:v>
                </c:pt>
                <c:pt idx="19">
                  <c:v>5</c:v>
                </c:pt>
                <c:pt idx="20">
                  <c:v>5.5</c:v>
                </c:pt>
                <c:pt idx="21">
                  <c:v>6</c:v>
                </c:pt>
                <c:pt idx="22">
                  <c:v>6.5</c:v>
                </c:pt>
                <c:pt idx="23">
                  <c:v>7</c:v>
                </c:pt>
                <c:pt idx="24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0C-4581-81C9-5EB6A4DBF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579632"/>
        <c:axId val="107577456"/>
      </c:lineChart>
      <c:catAx>
        <c:axId val="10757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/>
                  <a:t>Péage</a:t>
                </a:r>
                <a:r>
                  <a:rPr lang="fr-FR" sz="2000" b="1" baseline="0" dirty="0"/>
                  <a:t> par v.km en €cent</a:t>
                </a:r>
                <a:endParaRPr lang="fr-FR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577456"/>
        <c:crosses val="autoZero"/>
        <c:auto val="0"/>
        <c:lblAlgn val="ctr"/>
        <c:lblOffset val="100"/>
        <c:noMultiLvlLbl val="0"/>
      </c:catAx>
      <c:valAx>
        <c:axId val="10757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b="1" dirty="0"/>
                  <a:t>Besoin</a:t>
                </a:r>
                <a:r>
                  <a:rPr lang="fr-FR" sz="1800" b="1" baseline="0" dirty="0"/>
                  <a:t> ou capacité de financement Mds €</a:t>
                </a:r>
                <a:endParaRPr lang="fr-FR" sz="1800" b="1" dirty="0"/>
              </a:p>
            </c:rich>
          </c:tx>
          <c:layout>
            <c:manualLayout>
              <c:xMode val="edge"/>
              <c:yMode val="edge"/>
              <c:x val="1.2575452716297788E-2"/>
              <c:y val="0.191082477642101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57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51775218238564"/>
          <c:y val="0.11045964886919256"/>
          <c:w val="0.837495885197449"/>
          <c:h val="0.72080391306508373"/>
        </c:manualLayout>
      </c:layout>
      <c:lineChart>
        <c:grouping val="standard"/>
        <c:varyColors val="0"/>
        <c:ser>
          <c:idx val="1"/>
          <c:order val="0"/>
          <c:tx>
            <c:strRef>
              <c:f>Scénario!$D$16</c:f>
              <c:strCache>
                <c:ptCount val="1"/>
                <c:pt idx="0">
                  <c:v>CA - ch. cour. + Inv.  Mds € 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Scénario!$E$14:$AC$14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Scénario!$E$16:$AC$16</c:f>
              <c:numCache>
                <c:formatCode>General</c:formatCode>
                <c:ptCount val="25"/>
                <c:pt idx="0">
                  <c:v>-4.5</c:v>
                </c:pt>
                <c:pt idx="1">
                  <c:v>-4</c:v>
                </c:pt>
                <c:pt idx="2">
                  <c:v>-3.5</c:v>
                </c:pt>
                <c:pt idx="3">
                  <c:v>-3</c:v>
                </c:pt>
                <c:pt idx="4">
                  <c:v>-2.5</c:v>
                </c:pt>
                <c:pt idx="5">
                  <c:v>-2</c:v>
                </c:pt>
                <c:pt idx="6">
                  <c:v>-1.5</c:v>
                </c:pt>
                <c:pt idx="7">
                  <c:v>-0.99999999999999956</c:v>
                </c:pt>
                <c:pt idx="8">
                  <c:v>-0.5</c:v>
                </c:pt>
                <c:pt idx="9">
                  <c:v>0</c:v>
                </c:pt>
                <c:pt idx="10">
                  <c:v>0.5</c:v>
                </c:pt>
                <c:pt idx="11">
                  <c:v>1</c:v>
                </c:pt>
                <c:pt idx="12">
                  <c:v>1.5</c:v>
                </c:pt>
                <c:pt idx="13">
                  <c:v>2</c:v>
                </c:pt>
                <c:pt idx="14">
                  <c:v>2.5000000000000009</c:v>
                </c:pt>
                <c:pt idx="15">
                  <c:v>3</c:v>
                </c:pt>
                <c:pt idx="16">
                  <c:v>3.5</c:v>
                </c:pt>
                <c:pt idx="17">
                  <c:v>4</c:v>
                </c:pt>
                <c:pt idx="18">
                  <c:v>4.5</c:v>
                </c:pt>
                <c:pt idx="19">
                  <c:v>5</c:v>
                </c:pt>
                <c:pt idx="20">
                  <c:v>5.5</c:v>
                </c:pt>
                <c:pt idx="21">
                  <c:v>6</c:v>
                </c:pt>
                <c:pt idx="22">
                  <c:v>6.5</c:v>
                </c:pt>
                <c:pt idx="23">
                  <c:v>7</c:v>
                </c:pt>
                <c:pt idx="24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C4-44E1-9CF8-9D76C06B1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573104"/>
        <c:axId val="107574192"/>
      </c:lineChart>
      <c:catAx>
        <c:axId val="107573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/>
                  <a:t>Péage</a:t>
                </a:r>
                <a:r>
                  <a:rPr lang="fr-FR" sz="2000" b="1" baseline="0" dirty="0"/>
                  <a:t> par v.km en €cent</a:t>
                </a:r>
                <a:endParaRPr lang="fr-FR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574192"/>
        <c:crosses val="autoZero"/>
        <c:auto val="0"/>
        <c:lblAlgn val="ctr"/>
        <c:lblOffset val="100"/>
        <c:noMultiLvlLbl val="0"/>
      </c:catAx>
      <c:valAx>
        <c:axId val="10757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b="1" dirty="0"/>
                  <a:t>Besoin</a:t>
                </a:r>
                <a:r>
                  <a:rPr lang="fr-FR" sz="1800" b="1" baseline="0" dirty="0"/>
                  <a:t> ou capacité de financement Mds €</a:t>
                </a:r>
                <a:endParaRPr lang="fr-FR" sz="1800" b="1" dirty="0"/>
              </a:p>
            </c:rich>
          </c:tx>
          <c:layout>
            <c:manualLayout>
              <c:xMode val="edge"/>
              <c:yMode val="edge"/>
              <c:x val="1.2575452716297788E-2"/>
              <c:y val="0.191082477642101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57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Scénario!$D$16</c:f>
              <c:strCache>
                <c:ptCount val="1"/>
                <c:pt idx="0">
                  <c:v>CA - ch. cour. + Inv.  Mds € 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Scénario!$E$14:$AC$14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Scénario!$E$16:$AC$16</c:f>
              <c:numCache>
                <c:formatCode>General</c:formatCode>
                <c:ptCount val="25"/>
                <c:pt idx="0">
                  <c:v>-4.5</c:v>
                </c:pt>
                <c:pt idx="1">
                  <c:v>-4</c:v>
                </c:pt>
                <c:pt idx="2">
                  <c:v>-3.5</c:v>
                </c:pt>
                <c:pt idx="3">
                  <c:v>-3</c:v>
                </c:pt>
                <c:pt idx="4">
                  <c:v>-2.5</c:v>
                </c:pt>
                <c:pt idx="5">
                  <c:v>-2</c:v>
                </c:pt>
                <c:pt idx="6">
                  <c:v>-1.5</c:v>
                </c:pt>
                <c:pt idx="7">
                  <c:v>-0.99999999999999956</c:v>
                </c:pt>
                <c:pt idx="8">
                  <c:v>-0.5</c:v>
                </c:pt>
                <c:pt idx="9">
                  <c:v>0</c:v>
                </c:pt>
                <c:pt idx="10">
                  <c:v>0.5</c:v>
                </c:pt>
                <c:pt idx="11">
                  <c:v>1</c:v>
                </c:pt>
                <c:pt idx="12">
                  <c:v>1.5</c:v>
                </c:pt>
                <c:pt idx="13">
                  <c:v>2</c:v>
                </c:pt>
                <c:pt idx="14">
                  <c:v>2.5000000000000009</c:v>
                </c:pt>
                <c:pt idx="15">
                  <c:v>3</c:v>
                </c:pt>
                <c:pt idx="16">
                  <c:v>3.5</c:v>
                </c:pt>
                <c:pt idx="17">
                  <c:v>4</c:v>
                </c:pt>
                <c:pt idx="18">
                  <c:v>4.5</c:v>
                </c:pt>
                <c:pt idx="19">
                  <c:v>5</c:v>
                </c:pt>
                <c:pt idx="20">
                  <c:v>5.5</c:v>
                </c:pt>
                <c:pt idx="21">
                  <c:v>6</c:v>
                </c:pt>
                <c:pt idx="22">
                  <c:v>6.5</c:v>
                </c:pt>
                <c:pt idx="23">
                  <c:v>7</c:v>
                </c:pt>
                <c:pt idx="24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B-443C-A890-2F8A0BF71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573104"/>
        <c:axId val="107574192"/>
      </c:lineChart>
      <c:catAx>
        <c:axId val="107573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/>
                  <a:t>Péage</a:t>
                </a:r>
                <a:r>
                  <a:rPr lang="fr-FR" sz="2000" b="1" baseline="0" dirty="0"/>
                  <a:t> par v.km en €cent</a:t>
                </a:r>
                <a:endParaRPr lang="fr-FR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574192"/>
        <c:crosses val="autoZero"/>
        <c:auto val="0"/>
        <c:lblAlgn val="ctr"/>
        <c:lblOffset val="100"/>
        <c:noMultiLvlLbl val="0"/>
      </c:catAx>
      <c:valAx>
        <c:axId val="10757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b="1" dirty="0"/>
                  <a:t>Besoin</a:t>
                </a:r>
                <a:r>
                  <a:rPr lang="fr-FR" sz="1800" b="1" baseline="0" dirty="0"/>
                  <a:t> ou capacité de financement Mds €</a:t>
                </a:r>
                <a:endParaRPr lang="fr-FR" sz="1800" b="1" dirty="0"/>
              </a:p>
            </c:rich>
          </c:tx>
          <c:layout>
            <c:manualLayout>
              <c:xMode val="edge"/>
              <c:yMode val="edge"/>
              <c:x val="1.2575452716297788E-2"/>
              <c:y val="0.191082477642101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57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7615923009623"/>
          <c:y val="2.5428331875182269E-2"/>
          <c:w val="0.8024050743657043"/>
          <c:h val="0.89814814814814814"/>
        </c:manualLayout>
      </c:layout>
      <c:lineChart>
        <c:grouping val="standard"/>
        <c:varyColors val="0"/>
        <c:ser>
          <c:idx val="0"/>
          <c:order val="0"/>
          <c:tx>
            <c:strRef>
              <c:f>Scénario!$D$20</c:f>
              <c:strCache>
                <c:ptCount val="1"/>
                <c:pt idx="0">
                  <c:v>Besoin ou capacité de financement</c:v>
                </c:pt>
              </c:strCache>
            </c:strRef>
          </c:tx>
          <c:spPr>
            <a:ln w="762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Scénario!$E$19:$AC$19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Scénario!$E$20:$AC$20</c:f>
              <c:numCache>
                <c:formatCode>General</c:formatCode>
                <c:ptCount val="25"/>
                <c:pt idx="0">
                  <c:v>-11</c:v>
                </c:pt>
                <c:pt idx="1">
                  <c:v>-10.5</c:v>
                </c:pt>
                <c:pt idx="2">
                  <c:v>-10</c:v>
                </c:pt>
                <c:pt idx="3">
                  <c:v>-9.5</c:v>
                </c:pt>
                <c:pt idx="4">
                  <c:v>-9</c:v>
                </c:pt>
                <c:pt idx="5">
                  <c:v>-8.5</c:v>
                </c:pt>
                <c:pt idx="6">
                  <c:v>-8</c:v>
                </c:pt>
                <c:pt idx="7">
                  <c:v>-7.5</c:v>
                </c:pt>
                <c:pt idx="8">
                  <c:v>-7</c:v>
                </c:pt>
                <c:pt idx="9">
                  <c:v>-6.5</c:v>
                </c:pt>
                <c:pt idx="10">
                  <c:v>-6</c:v>
                </c:pt>
                <c:pt idx="11">
                  <c:v>-5.5</c:v>
                </c:pt>
                <c:pt idx="12">
                  <c:v>-5</c:v>
                </c:pt>
                <c:pt idx="13">
                  <c:v>-4.5</c:v>
                </c:pt>
                <c:pt idx="14">
                  <c:v>-3.9999999999999991</c:v>
                </c:pt>
                <c:pt idx="15">
                  <c:v>-3.5</c:v>
                </c:pt>
                <c:pt idx="16">
                  <c:v>-3</c:v>
                </c:pt>
                <c:pt idx="17">
                  <c:v>-2.5</c:v>
                </c:pt>
                <c:pt idx="18">
                  <c:v>-2</c:v>
                </c:pt>
                <c:pt idx="19">
                  <c:v>-1.5</c:v>
                </c:pt>
                <c:pt idx="20">
                  <c:v>-1</c:v>
                </c:pt>
                <c:pt idx="21">
                  <c:v>-0.5</c:v>
                </c:pt>
                <c:pt idx="22">
                  <c:v>0</c:v>
                </c:pt>
                <c:pt idx="23">
                  <c:v>0.5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3-4312-B2D5-6A61296CC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7210608"/>
        <c:axId val="1967212240"/>
      </c:lineChart>
      <c:catAx>
        <c:axId val="1967210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b="1" dirty="0"/>
                  <a:t>Péage</a:t>
                </a:r>
                <a:r>
                  <a:rPr lang="fr-FR" sz="1800" b="1" baseline="0" dirty="0"/>
                  <a:t> v.km €cent</a:t>
                </a:r>
                <a:endParaRPr lang="fr-FR" sz="18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67212240"/>
        <c:crosses val="autoZero"/>
        <c:auto val="1"/>
        <c:lblAlgn val="ctr"/>
        <c:lblOffset val="100"/>
        <c:noMultiLvlLbl val="0"/>
      </c:catAx>
      <c:valAx>
        <c:axId val="19672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b="1"/>
                  <a:t>Besoin</a:t>
                </a:r>
                <a:r>
                  <a:rPr lang="fr-FR" sz="1600" b="1" baseline="0"/>
                  <a:t> ou capacité de financement mds €</a:t>
                </a:r>
                <a:endParaRPr lang="fr-FR" sz="1600" b="1"/>
              </a:p>
            </c:rich>
          </c:tx>
          <c:layout>
            <c:manualLayout>
              <c:xMode val="edge"/>
              <c:yMode val="edge"/>
              <c:x val="2.7777777777777776E-2"/>
              <c:y val="8.40277777777777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6721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Scénario!$D$16</c:f>
              <c:strCache>
                <c:ptCount val="1"/>
                <c:pt idx="0">
                  <c:v>CA - ch. cour. + Inv.  Mds € 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Scénario!$E$14:$AC$14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Scénario!$E$16:$AC$16</c:f>
              <c:numCache>
                <c:formatCode>General</c:formatCode>
                <c:ptCount val="25"/>
                <c:pt idx="0">
                  <c:v>-4.5</c:v>
                </c:pt>
                <c:pt idx="1">
                  <c:v>-4</c:v>
                </c:pt>
                <c:pt idx="2">
                  <c:v>-3.5</c:v>
                </c:pt>
                <c:pt idx="3">
                  <c:v>-3</c:v>
                </c:pt>
                <c:pt idx="4">
                  <c:v>-2.5</c:v>
                </c:pt>
                <c:pt idx="5">
                  <c:v>-2</c:v>
                </c:pt>
                <c:pt idx="6">
                  <c:v>-1.5</c:v>
                </c:pt>
                <c:pt idx="7">
                  <c:v>-0.99999999999999956</c:v>
                </c:pt>
                <c:pt idx="8">
                  <c:v>-0.5</c:v>
                </c:pt>
                <c:pt idx="9">
                  <c:v>0</c:v>
                </c:pt>
                <c:pt idx="10">
                  <c:v>0.5</c:v>
                </c:pt>
                <c:pt idx="11">
                  <c:v>1</c:v>
                </c:pt>
                <c:pt idx="12">
                  <c:v>1.5</c:v>
                </c:pt>
                <c:pt idx="13">
                  <c:v>2</c:v>
                </c:pt>
                <c:pt idx="14">
                  <c:v>2.5000000000000009</c:v>
                </c:pt>
                <c:pt idx="15">
                  <c:v>3</c:v>
                </c:pt>
                <c:pt idx="16">
                  <c:v>3.5</c:v>
                </c:pt>
                <c:pt idx="17">
                  <c:v>4</c:v>
                </c:pt>
                <c:pt idx="18">
                  <c:v>4.5</c:v>
                </c:pt>
                <c:pt idx="19">
                  <c:v>5</c:v>
                </c:pt>
                <c:pt idx="20">
                  <c:v>5.5</c:v>
                </c:pt>
                <c:pt idx="21">
                  <c:v>6</c:v>
                </c:pt>
                <c:pt idx="22">
                  <c:v>6.5</c:v>
                </c:pt>
                <c:pt idx="23">
                  <c:v>7</c:v>
                </c:pt>
                <c:pt idx="24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06-40BC-9071-9EB0501C9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5643952"/>
        <c:axId val="1455646128"/>
      </c:lineChart>
      <c:catAx>
        <c:axId val="1455643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/>
                  <a:t>Péage</a:t>
                </a:r>
                <a:r>
                  <a:rPr lang="fr-FR" sz="2000" b="1" baseline="0" dirty="0"/>
                  <a:t> par v.km en €cent</a:t>
                </a:r>
                <a:endParaRPr lang="fr-FR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5646128"/>
        <c:crosses val="autoZero"/>
        <c:auto val="0"/>
        <c:lblAlgn val="ctr"/>
        <c:lblOffset val="100"/>
        <c:noMultiLvlLbl val="0"/>
      </c:catAx>
      <c:valAx>
        <c:axId val="145564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b="1" dirty="0"/>
                  <a:t>Besoin</a:t>
                </a:r>
                <a:r>
                  <a:rPr lang="fr-FR" sz="1800" b="1" baseline="0" dirty="0"/>
                  <a:t> ou capacité de financement Mds €</a:t>
                </a:r>
                <a:endParaRPr lang="fr-FR" sz="1800" b="1" dirty="0"/>
              </a:p>
            </c:rich>
          </c:tx>
          <c:layout>
            <c:manualLayout>
              <c:xMode val="edge"/>
              <c:yMode val="edge"/>
              <c:x val="1.2575452716297788E-2"/>
              <c:y val="0.191082477642101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564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73218312499671E-2"/>
          <c:y val="7.9382961165998842E-2"/>
          <c:w val="0.87801678839440844"/>
          <c:h val="0.78056677403276398"/>
        </c:manualLayout>
      </c:layout>
      <c:lineChart>
        <c:grouping val="standard"/>
        <c:varyColors val="0"/>
        <c:ser>
          <c:idx val="1"/>
          <c:order val="0"/>
          <c:tx>
            <c:strRef>
              <c:f>Scénario!$D$16</c:f>
              <c:strCache>
                <c:ptCount val="1"/>
                <c:pt idx="0">
                  <c:v>CA - ch. cour. + Inv.  Mds € 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Scénario!$E$14:$AC$14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Scénario!$E$16:$AC$16</c:f>
              <c:numCache>
                <c:formatCode>General</c:formatCode>
                <c:ptCount val="25"/>
                <c:pt idx="0">
                  <c:v>-4.5</c:v>
                </c:pt>
                <c:pt idx="1">
                  <c:v>-4</c:v>
                </c:pt>
                <c:pt idx="2">
                  <c:v>-3.5</c:v>
                </c:pt>
                <c:pt idx="3">
                  <c:v>-3</c:v>
                </c:pt>
                <c:pt idx="4">
                  <c:v>-2.5</c:v>
                </c:pt>
                <c:pt idx="5">
                  <c:v>-2</c:v>
                </c:pt>
                <c:pt idx="6">
                  <c:v>-1.5</c:v>
                </c:pt>
                <c:pt idx="7">
                  <c:v>-0.99999999999999956</c:v>
                </c:pt>
                <c:pt idx="8">
                  <c:v>-0.5</c:v>
                </c:pt>
                <c:pt idx="9">
                  <c:v>0</c:v>
                </c:pt>
                <c:pt idx="10">
                  <c:v>0.5</c:v>
                </c:pt>
                <c:pt idx="11">
                  <c:v>1</c:v>
                </c:pt>
                <c:pt idx="12">
                  <c:v>1.5</c:v>
                </c:pt>
                <c:pt idx="13">
                  <c:v>2</c:v>
                </c:pt>
                <c:pt idx="14">
                  <c:v>2.5000000000000009</c:v>
                </c:pt>
                <c:pt idx="15">
                  <c:v>3</c:v>
                </c:pt>
                <c:pt idx="16">
                  <c:v>3.5</c:v>
                </c:pt>
                <c:pt idx="17">
                  <c:v>4</c:v>
                </c:pt>
                <c:pt idx="18">
                  <c:v>4.5</c:v>
                </c:pt>
                <c:pt idx="19">
                  <c:v>5</c:v>
                </c:pt>
                <c:pt idx="20">
                  <c:v>5.5</c:v>
                </c:pt>
                <c:pt idx="21">
                  <c:v>6</c:v>
                </c:pt>
                <c:pt idx="22">
                  <c:v>6.5</c:v>
                </c:pt>
                <c:pt idx="23">
                  <c:v>7</c:v>
                </c:pt>
                <c:pt idx="24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AE-42F0-A2E8-187175DA0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5641232"/>
        <c:axId val="1455644496"/>
      </c:lineChart>
      <c:catAx>
        <c:axId val="1455641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 dirty="0"/>
                  <a:t>Péage</a:t>
                </a:r>
                <a:r>
                  <a:rPr lang="fr-FR" sz="2000" b="1" baseline="0" dirty="0"/>
                  <a:t> par v.km en €cent</a:t>
                </a:r>
                <a:endParaRPr lang="fr-FR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5644496"/>
        <c:crosses val="autoZero"/>
        <c:auto val="0"/>
        <c:lblAlgn val="ctr"/>
        <c:lblOffset val="100"/>
        <c:noMultiLvlLbl val="0"/>
      </c:catAx>
      <c:valAx>
        <c:axId val="145564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b="1" dirty="0"/>
                  <a:t>Besoin</a:t>
                </a:r>
                <a:r>
                  <a:rPr lang="fr-FR" sz="1800" b="1" baseline="0" dirty="0"/>
                  <a:t> ou capacité de financement Mds €</a:t>
                </a:r>
                <a:endParaRPr lang="fr-FR" sz="1800" b="1" dirty="0"/>
              </a:p>
            </c:rich>
          </c:tx>
          <c:layout>
            <c:manualLayout>
              <c:xMode val="edge"/>
              <c:yMode val="edge"/>
              <c:x val="1.2575452716297788E-2"/>
              <c:y val="0.191082477642101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564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0.09055</cdr:x>
      <cdr:y>0.21548</cdr:y>
    </cdr:from>
    <cdr:to>
      <cdr:x>0.19115</cdr:x>
      <cdr:y>0.27744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22976" y="1144775"/>
          <a:ext cx="914367" cy="329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400" b="1" dirty="0"/>
            <a:t>Scénario 1</a:t>
          </a:r>
        </a:p>
      </cdr:txBody>
    </cdr:sp>
  </cdr:relSizeAnchor>
  <cdr:relSizeAnchor xmlns:cdr="http://schemas.openxmlformats.org/drawingml/2006/chartDrawing">
    <cdr:from>
      <cdr:x>0.14869</cdr:x>
      <cdr:y>0.35548</cdr:y>
    </cdr:from>
    <cdr:to>
      <cdr:x>0.18289</cdr:x>
      <cdr:y>0.51211</cdr:y>
    </cdr:to>
    <cdr:sp macro="" textlink="">
      <cdr:nvSpPr>
        <cdr:cNvPr id="3" name="Flèche vers le bas 3">
          <a:extLst xmlns:a="http://schemas.openxmlformats.org/drawingml/2006/main">
            <a:ext uri="{FF2B5EF4-FFF2-40B4-BE49-F238E27FC236}">
              <a16:creationId xmlns:a16="http://schemas.microsoft.com/office/drawing/2014/main" id="{6DD6189C-DBFF-3B63-3921-7F4D5109544A}"/>
            </a:ext>
          </a:extLst>
        </cdr:cNvPr>
        <cdr:cNvSpPr/>
      </cdr:nvSpPr>
      <cdr:spPr>
        <a:xfrm xmlns:a="http://schemas.openxmlformats.org/drawingml/2006/main">
          <a:off x="1351436" y="1888564"/>
          <a:ext cx="310896" cy="832104"/>
        </a:xfrm>
        <a:prstGeom xmlns:a="http://schemas.openxmlformats.org/drawingml/2006/main" prst="downArrow">
          <a:avLst>
            <a:gd name="adj1" fmla="val 38235"/>
            <a:gd name="adj2" fmla="val 50000"/>
          </a:avLst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0.09055</cdr:x>
      <cdr:y>0.21548</cdr:y>
    </cdr:from>
    <cdr:to>
      <cdr:x>0.19115</cdr:x>
      <cdr:y>0.27744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22976" y="1144775"/>
          <a:ext cx="914367" cy="329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400" b="1" dirty="0"/>
            <a:t>Scénario 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0.89168</cdr:x>
      <cdr:y>0.23415</cdr:y>
    </cdr:from>
    <cdr:to>
      <cdr:x>0.95183</cdr:x>
      <cdr:y>0.55401</cdr:y>
    </cdr:to>
    <cdr:sp macro="" textlink="">
      <cdr:nvSpPr>
        <cdr:cNvPr id="2" name="Flèche vers le bas 1"/>
        <cdr:cNvSpPr/>
      </cdr:nvSpPr>
      <cdr:spPr>
        <a:xfrm xmlns:a="http://schemas.openxmlformats.org/drawingml/2006/main" flipV="1">
          <a:off x="7109903" y="1107415"/>
          <a:ext cx="479616" cy="1512838"/>
        </a:xfrm>
        <a:prstGeom xmlns:a="http://schemas.openxmlformats.org/drawingml/2006/main" prst="downArrow">
          <a:avLst>
            <a:gd name="adj1" fmla="val 38235"/>
            <a:gd name="adj2" fmla="val 50000"/>
          </a:avLst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0.39273</cdr:x>
      <cdr:y>0.05134</cdr:y>
    </cdr:from>
    <cdr:to>
      <cdr:x>0.73225</cdr:x>
      <cdr:y>0.11578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DFC1EDB2-3C4A-E311-8AE4-CCD58BBC6F6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80384" y="242824"/>
          <a:ext cx="3095238" cy="304762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0.35413</cdr:x>
      <cdr:y>0.21354</cdr:y>
    </cdr:from>
    <cdr:to>
      <cdr:x>0.45473</cdr:x>
      <cdr:y>0.2755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218704" y="1134491"/>
          <a:ext cx="914367" cy="329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400" b="1" dirty="0"/>
            <a:t>Scénario 3</a:t>
          </a:r>
        </a:p>
      </cdr:txBody>
    </cdr:sp>
  </cdr:relSizeAnchor>
  <cdr:relSizeAnchor xmlns:cdr="http://schemas.openxmlformats.org/drawingml/2006/chartDrawing">
    <cdr:from>
      <cdr:x>0.41076</cdr:x>
      <cdr:y>0.33844</cdr:y>
    </cdr:from>
    <cdr:to>
      <cdr:x>0.44496</cdr:x>
      <cdr:y>0.49507</cdr:y>
    </cdr:to>
    <cdr:sp macro="" textlink="">
      <cdr:nvSpPr>
        <cdr:cNvPr id="3" name="Flèche vers le bas 3">
          <a:extLst xmlns:a="http://schemas.openxmlformats.org/drawingml/2006/main">
            <a:ext uri="{FF2B5EF4-FFF2-40B4-BE49-F238E27FC236}">
              <a16:creationId xmlns:a16="http://schemas.microsoft.com/office/drawing/2014/main" id="{3133D523-E8D4-D1BB-4D01-8F347E37F91D}"/>
            </a:ext>
          </a:extLst>
        </cdr:cNvPr>
        <cdr:cNvSpPr/>
      </cdr:nvSpPr>
      <cdr:spPr>
        <a:xfrm xmlns:a="http://schemas.openxmlformats.org/drawingml/2006/main">
          <a:off x="3733440" y="1798044"/>
          <a:ext cx="310896" cy="832104"/>
        </a:xfrm>
        <a:prstGeom xmlns:a="http://schemas.openxmlformats.org/drawingml/2006/main" prst="downArrow">
          <a:avLst>
            <a:gd name="adj1" fmla="val 38235"/>
            <a:gd name="adj2" fmla="val 50000"/>
          </a:avLst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0.4715</cdr:x>
      <cdr:y>0.17621</cdr:y>
    </cdr:from>
    <cdr:to>
      <cdr:x>0.70271</cdr:x>
      <cdr:y>0.27109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285504" y="936132"/>
          <a:ext cx="210152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400" b="1" dirty="0"/>
            <a:t>Scénario 4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11E9D-067E-4BA4-8DE1-A285899EECD0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751CF-6D70-4B69-916B-3BE0F0AA7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878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C24D9-34EC-436C-911E-61CB3FA243A0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257B4-81A8-4772-BCBA-5BF3332F7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95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40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68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57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843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5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82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20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8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02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2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577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61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52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23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4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982E-F10F-4458-B157-64787C5B35EF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665F-DA71-4EF0-B164-F91FB1850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132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982E-F10F-4458-B157-64787C5B35EF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665F-DA71-4EF0-B164-F91FB1850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69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74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00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3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95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18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53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9A81-E79B-4923-B0F9-41C478CC182D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00DE-8E0A-4B16-BA3E-41E2936E22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3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9A81-E79B-4923-B0F9-41C478CC182D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00DE-8E0A-4B16-BA3E-41E2936E22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0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9A81-E79B-4923-B0F9-41C478CC182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00DE-8E0A-4B16-BA3E-41E2936E2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4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982E-F10F-4458-B157-64787C5B35EF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665F-DA71-4EF0-B164-F91FB1850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36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die.e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die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27448" y="3717032"/>
            <a:ext cx="10081120" cy="1392560"/>
          </a:xfrm>
        </p:spPr>
        <p:txBody>
          <a:bodyPr>
            <a:noAutofit/>
          </a:bodyPr>
          <a:lstStyle/>
          <a:p>
            <a:endParaRPr lang="fr-FR" sz="1800" b="1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r>
              <a:rPr lang="fr-FR" sz="2400" b="1" dirty="0">
                <a:solidFill>
                  <a:schemeClr val="bg1"/>
                </a:solidFill>
              </a:rPr>
              <a:t>Quel système autoroutier à l’issue des concessions ?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b="1" dirty="0">
                <a:solidFill>
                  <a:schemeClr val="bg1"/>
                </a:solidFill>
              </a:rPr>
              <a:t>Modes de gestion, entretien, modernisation, financement 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b="1" dirty="0">
                <a:solidFill>
                  <a:schemeClr val="bg1"/>
                </a:solidFill>
              </a:rPr>
              <a:t>Cinq scénarios pour ouvrir le débat</a:t>
            </a:r>
          </a:p>
          <a:p>
            <a:pPr>
              <a:spcBef>
                <a:spcPts val="2400"/>
              </a:spcBef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Animation : </a:t>
            </a:r>
            <a:r>
              <a:rPr lang="fr-FR" sz="2000" b="1" dirty="0">
                <a:solidFill>
                  <a:schemeClr val="bg1"/>
                </a:solidFill>
                <a:latin typeface="+mj-lt"/>
              </a:rPr>
              <a:t>Gilles Dansart</a:t>
            </a:r>
            <a:r>
              <a:rPr lang="fr-FR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+mj-lt"/>
              </a:rPr>
              <a:t>Mobilettre</a:t>
            </a:r>
            <a:r>
              <a:rPr lang="fr-FR" sz="2000" dirty="0">
                <a:solidFill>
                  <a:schemeClr val="bg1"/>
                </a:solidFill>
                <a:latin typeface="+mj-lt"/>
              </a:rPr>
              <a:t> – Le débat commence à 8h30, le 5 décembre 2023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2CF722-277B-F4F9-C313-BAB5302A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6274257"/>
            <a:ext cx="2458346" cy="5936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1E4229-6D1D-1299-824F-C31C8FC0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469" y="1052736"/>
            <a:ext cx="1505981" cy="8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3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4308"/>
          </a:xfrm>
          <a:solidFill>
            <a:srgbClr val="006593"/>
          </a:solidFill>
        </p:spPr>
        <p:txBody>
          <a:bodyPr>
            <a:normAutofit/>
          </a:bodyPr>
          <a:lstStyle/>
          <a:p>
            <a:r>
              <a:rPr lang="fr-FR" sz="2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questions en suspens à l’issue des concessions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BDB568-66C9-47D8-BC39-92A8A7650C6D}"/>
              </a:ext>
            </a:extLst>
          </p:cNvPr>
          <p:cNvSpPr txBox="1">
            <a:spLocks/>
          </p:cNvSpPr>
          <p:nvPr/>
        </p:nvSpPr>
        <p:spPr>
          <a:xfrm>
            <a:off x="2027548" y="1340768"/>
            <a:ext cx="799288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479376" y="1556792"/>
            <a:ext cx="113772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Le principe et le niveau des péages : acceptabilité sociale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Les règles de la nouvelle directive eurovignette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Le mode de gestion : la concession n’est pas la seule solution 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Jusqu’où aller dans la logique d’une « rente autoroutière » ? Destination et origine des fonds 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652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4308"/>
          </a:xfrm>
          <a:solidFill>
            <a:srgbClr val="006593"/>
          </a:solidFill>
        </p:spPr>
        <p:txBody>
          <a:bodyPr>
            <a:normAutofit/>
          </a:bodyPr>
          <a:lstStyle/>
          <a:p>
            <a:r>
              <a:rPr lang="fr-FR" sz="24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uelques données stylisées pour répondre aux questions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BDB568-66C9-47D8-BC39-92A8A7650C6D}"/>
              </a:ext>
            </a:extLst>
          </p:cNvPr>
          <p:cNvSpPr txBox="1">
            <a:spLocks/>
          </p:cNvSpPr>
          <p:nvPr/>
        </p:nvSpPr>
        <p:spPr>
          <a:xfrm>
            <a:off x="2027548" y="1340768"/>
            <a:ext cx="799288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767408" y="1097501"/>
            <a:ext cx="106168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Le niveau de trafic : 				100 mds v.km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Les charges courantes : 			3 mds€ / 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Les investissements : 			1,5 mds€ / 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La recette totale :				12 mds€ /an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La recette unitaire par v.km :		0,12 €</a:t>
            </a:r>
          </a:p>
          <a:p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u="sng" dirty="0"/>
              <a:t>Besoin ou capacité de financement =</a:t>
            </a:r>
          </a:p>
          <a:p>
            <a:r>
              <a:rPr lang="fr-FR" sz="2800" dirty="0"/>
              <a:t>	</a:t>
            </a:r>
            <a:r>
              <a:rPr lang="fr-FR" sz="2000" dirty="0"/>
              <a:t>chiffre d’affaires – (charges courantes + investissements) 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2800" dirty="0"/>
          </a:p>
          <a:p>
            <a:pPr>
              <a:spcBef>
                <a:spcPts val="1200"/>
              </a:spcBef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4544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976" y="0"/>
            <a:ext cx="12194976" cy="908720"/>
          </a:xfrm>
          <a:solidFill>
            <a:srgbClr val="006593"/>
          </a:solidFill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Péage (v.km), besoin et capacité de financement 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/>
        </p:nvGraphicFramePr>
        <p:xfrm>
          <a:off x="658368" y="1207008"/>
          <a:ext cx="9089136" cy="531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236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727"/>
          </a:xfrm>
          <a:solidFill>
            <a:srgbClr val="006593"/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Péage (v.km), besoin et capacité de financement 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/>
        </p:nvGraphicFramePr>
        <p:xfrm>
          <a:off x="658368" y="1207008"/>
          <a:ext cx="9089136" cy="531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347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239328" cy="764704"/>
          </a:xfrm>
          <a:solidFill>
            <a:srgbClr val="006593"/>
          </a:solidFill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</a:t>
            </a:r>
            <a:r>
              <a:rPr lang="fr-FR" sz="3200" b="1" dirty="0">
                <a:solidFill>
                  <a:schemeClr val="bg1"/>
                </a:solidFill>
              </a:rPr>
              <a:t>cénario 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111B7D-3E6C-E781-CB89-8B4A70D72F07}"/>
              </a:ext>
            </a:extLst>
          </p:cNvPr>
          <p:cNvSpPr txBox="1"/>
          <p:nvPr/>
        </p:nvSpPr>
        <p:spPr>
          <a:xfrm>
            <a:off x="86687" y="92638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6593"/>
                </a:solidFill>
              </a:rPr>
              <a:t>Gratuité =&gt; Besoin de financement 4,5 mds €</a:t>
            </a:r>
          </a:p>
          <a:p>
            <a:pPr marL="342900" indent="-342900" algn="ctr">
              <a:buFont typeface="Wingdings" panose="05000000000000000000" pitchFamily="2" charset="2"/>
              <a:buChar char="ð"/>
            </a:pPr>
            <a:r>
              <a:rPr lang="fr-FR" sz="2400" b="1" dirty="0">
                <a:solidFill>
                  <a:srgbClr val="006593"/>
                </a:solidFill>
              </a:rPr>
              <a:t>Quelle origine des fonds ?</a:t>
            </a:r>
            <a:br>
              <a:rPr lang="fr-FR" sz="2400" b="1" dirty="0">
                <a:solidFill>
                  <a:srgbClr val="006593"/>
                </a:solidFill>
              </a:rPr>
            </a:br>
            <a:r>
              <a:rPr lang="fr-FR" sz="2400" b="1" u="sng" dirty="0">
                <a:solidFill>
                  <a:srgbClr val="EF790D"/>
                </a:solidFill>
              </a:rPr>
              <a:t>Mode de gestion :</a:t>
            </a:r>
            <a:r>
              <a:rPr lang="fr-FR" sz="2400" b="1" dirty="0">
                <a:solidFill>
                  <a:srgbClr val="006593"/>
                </a:solidFill>
              </a:rPr>
              <a:t> gestion directe, « </a:t>
            </a:r>
            <a:r>
              <a:rPr lang="fr-FR" sz="2400" b="1" dirty="0" err="1">
                <a:solidFill>
                  <a:srgbClr val="006593"/>
                </a:solidFill>
              </a:rPr>
              <a:t>shadow</a:t>
            </a:r>
            <a:r>
              <a:rPr lang="fr-FR" sz="2400" b="1" dirty="0">
                <a:solidFill>
                  <a:srgbClr val="006593"/>
                </a:solidFill>
              </a:rPr>
              <a:t> </a:t>
            </a:r>
            <a:r>
              <a:rPr lang="fr-FR" sz="2400" b="1" dirty="0" err="1">
                <a:solidFill>
                  <a:srgbClr val="006593"/>
                </a:solidFill>
              </a:rPr>
              <a:t>toll</a:t>
            </a:r>
            <a:r>
              <a:rPr lang="fr-FR" sz="2400" b="1" dirty="0">
                <a:solidFill>
                  <a:srgbClr val="006593"/>
                </a:solidFill>
              </a:rPr>
              <a:t> », ….</a:t>
            </a:r>
            <a:endParaRPr lang="fr-FR" sz="2400" dirty="0">
              <a:solidFill>
                <a:srgbClr val="006593"/>
              </a:solidFill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C6BC7BF3-FCC6-BB7E-5E64-C6ED28B1A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414317"/>
              </p:ext>
            </p:extLst>
          </p:nvPr>
        </p:nvGraphicFramePr>
        <p:xfrm>
          <a:off x="720266" y="1545336"/>
          <a:ext cx="9089136" cy="531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3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448" y="127381"/>
            <a:ext cx="11823192" cy="1207643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+mn-lt"/>
              </a:rPr>
              <a:t>Scénario 1 :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gratuité =&gt; besoin de financement 4,5 mds €</a:t>
            </a:r>
            <a:b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=&gt; quelle origine des fonds ?</a:t>
            </a:r>
            <a:b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fr-FR" sz="3600" b="1" i="1" dirty="0">
                <a:latin typeface="+mn-lt"/>
              </a:rPr>
              <a:t>Mode de gestion :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gestion directe, « 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shadow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toll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», …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/>
        </p:nvGraphicFramePr>
        <p:xfrm>
          <a:off x="667512" y="1545336"/>
          <a:ext cx="9089136" cy="531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lèche vers le bas 3"/>
          <p:cNvSpPr/>
          <p:nvPr/>
        </p:nvSpPr>
        <p:spPr>
          <a:xfrm>
            <a:off x="1636776" y="3209544"/>
            <a:ext cx="310896" cy="832104"/>
          </a:xfrm>
          <a:prstGeom prst="downArrow">
            <a:avLst>
              <a:gd name="adj1" fmla="val 38235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049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0687"/>
          </a:xfrm>
          <a:solidFill>
            <a:srgbClr val="006593"/>
          </a:solidFill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S</a:t>
            </a:r>
            <a:r>
              <a:rPr lang="fr-FR" sz="3600" b="1" dirty="0">
                <a:solidFill>
                  <a:schemeClr val="bg1"/>
                </a:solidFill>
              </a:rPr>
              <a:t>cénario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B65508-E2F4-7935-10D1-A8AAB3946EAD}"/>
              </a:ext>
            </a:extLst>
          </p:cNvPr>
          <p:cNvSpPr txBox="1"/>
          <p:nvPr/>
        </p:nvSpPr>
        <p:spPr>
          <a:xfrm>
            <a:off x="119336" y="908720"/>
            <a:ext cx="1207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400" b="1" dirty="0">
                <a:solidFill>
                  <a:srgbClr val="006593"/>
                </a:solidFill>
              </a:rPr>
              <a:t>Péage élevé =&gt; capacité de financement 6,5 mds €</a:t>
            </a:r>
            <a:br>
              <a:rPr lang="fr-FR" sz="2400" b="1" dirty="0">
                <a:solidFill>
                  <a:srgbClr val="006593"/>
                </a:solidFill>
              </a:rPr>
            </a:br>
            <a:r>
              <a:rPr lang="fr-FR" sz="2400" b="1" dirty="0">
                <a:solidFill>
                  <a:srgbClr val="006593"/>
                </a:solidFill>
              </a:rPr>
              <a:t>Quelle destination des fonds : électrification ? Ferroviaire ? Réseau routier ?</a:t>
            </a:r>
            <a:br>
              <a:rPr lang="fr-FR" sz="2400" b="1" dirty="0">
                <a:solidFill>
                  <a:srgbClr val="006593"/>
                </a:solidFill>
              </a:rPr>
            </a:br>
            <a:r>
              <a:rPr lang="fr-FR" sz="2400" b="1" u="sng" dirty="0">
                <a:solidFill>
                  <a:srgbClr val="EF790D"/>
                </a:solidFill>
              </a:rPr>
              <a:t>Mode de gestion :</a:t>
            </a:r>
            <a:r>
              <a:rPr lang="fr-FR" sz="2400" b="1" dirty="0">
                <a:solidFill>
                  <a:srgbClr val="006593"/>
                </a:solidFill>
              </a:rPr>
              <a:t> Concession ? Marché ? Gestion directe ?</a:t>
            </a:r>
            <a:endParaRPr lang="fr-FR" sz="2400" dirty="0">
              <a:solidFill>
                <a:srgbClr val="006593"/>
              </a:solidFill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331F2A8-A77D-992D-15AD-ECC23B135E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905244"/>
              </p:ext>
            </p:extLst>
          </p:nvPr>
        </p:nvGraphicFramePr>
        <p:xfrm>
          <a:off x="1631504" y="2397081"/>
          <a:ext cx="8827707" cy="418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377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6593"/>
          </a:solidFill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S</a:t>
            </a:r>
            <a:r>
              <a:rPr lang="fr-FR" sz="3600" b="1" dirty="0">
                <a:solidFill>
                  <a:schemeClr val="bg1"/>
                </a:solidFill>
              </a:rPr>
              <a:t>cénario 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6CC9AB-C53A-526C-EB55-A4C67E6E1238}"/>
              </a:ext>
            </a:extLst>
          </p:cNvPr>
          <p:cNvSpPr txBox="1"/>
          <p:nvPr/>
        </p:nvSpPr>
        <p:spPr>
          <a:xfrm>
            <a:off x="0" y="112474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6593"/>
                </a:solidFill>
              </a:rPr>
              <a:t>Eurovignette minimale  =&gt; baisse des péages (- 62,5 %), </a:t>
            </a:r>
          </a:p>
          <a:p>
            <a:pPr algn="ctr"/>
            <a:r>
              <a:rPr lang="fr-FR" sz="2400" b="1" dirty="0">
                <a:solidFill>
                  <a:srgbClr val="006593"/>
                </a:solidFill>
              </a:rPr>
              <a:t>ni capacité ni besoin de financement</a:t>
            </a:r>
            <a:br>
              <a:rPr lang="fr-FR" sz="2400" b="1" dirty="0">
                <a:solidFill>
                  <a:srgbClr val="006593"/>
                </a:solidFill>
              </a:rPr>
            </a:br>
            <a:r>
              <a:rPr lang="fr-FR" sz="2400" b="1" u="sng" dirty="0">
                <a:solidFill>
                  <a:srgbClr val="EF790D"/>
                </a:solidFill>
              </a:rPr>
              <a:t>Mode de gestion :</a:t>
            </a:r>
            <a:r>
              <a:rPr lang="fr-FR" sz="2400" b="1" dirty="0">
                <a:solidFill>
                  <a:srgbClr val="006593"/>
                </a:solidFill>
              </a:rPr>
              <a:t> gestion directe ? Marché ?</a:t>
            </a:r>
            <a:endParaRPr lang="fr-FR" sz="2400" dirty="0">
              <a:solidFill>
                <a:srgbClr val="006593"/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1FAFCED3-8398-90A3-FCA9-EDEB5646A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847280"/>
              </p:ext>
            </p:extLst>
          </p:nvPr>
        </p:nvGraphicFramePr>
        <p:xfrm>
          <a:off x="850392" y="1545336"/>
          <a:ext cx="9089136" cy="531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277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8353"/>
          </a:xfrm>
          <a:solidFill>
            <a:srgbClr val="006593"/>
          </a:solidFill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</a:t>
            </a:r>
            <a:r>
              <a:rPr lang="fr-FR" sz="3200" b="1" dirty="0">
                <a:solidFill>
                  <a:schemeClr val="bg1"/>
                </a:solidFill>
              </a:rPr>
              <a:t>cénario 4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956257"/>
              </p:ext>
            </p:extLst>
          </p:nvPr>
        </p:nvGraphicFramePr>
        <p:xfrm>
          <a:off x="658368" y="1412748"/>
          <a:ext cx="9089136" cy="531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lèche vers le bas 3"/>
          <p:cNvSpPr/>
          <p:nvPr/>
        </p:nvSpPr>
        <p:spPr>
          <a:xfrm>
            <a:off x="6793992" y="2414016"/>
            <a:ext cx="246888" cy="1655064"/>
          </a:xfrm>
          <a:prstGeom prst="downArrow">
            <a:avLst>
              <a:gd name="adj1" fmla="val 38235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0CE698-AF41-0275-BD25-1C714A3BF29C}"/>
              </a:ext>
            </a:extLst>
          </p:cNvPr>
          <p:cNvSpPr txBox="1"/>
          <p:nvPr/>
        </p:nvSpPr>
        <p:spPr>
          <a:xfrm>
            <a:off x="0" y="868353"/>
            <a:ext cx="1228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6593"/>
                </a:solidFill>
              </a:rPr>
              <a:t>Eurovignette majorée =&gt; péage – 33 %</a:t>
            </a:r>
          </a:p>
          <a:p>
            <a:pPr marL="342900" indent="-342900" algn="ctr">
              <a:buFont typeface="Wingdings" panose="05000000000000000000" pitchFamily="2" charset="2"/>
              <a:buChar char="ð"/>
            </a:pPr>
            <a:r>
              <a:rPr lang="fr-FR" sz="2400" b="1" dirty="0">
                <a:solidFill>
                  <a:srgbClr val="006593"/>
                </a:solidFill>
              </a:rPr>
              <a:t>Capacité de financement 3,5 mds €. Quelle destination des fonds ? </a:t>
            </a:r>
          </a:p>
          <a:p>
            <a:pPr algn="ctr"/>
            <a:r>
              <a:rPr lang="fr-FR" sz="2400" b="1" u="sng" dirty="0">
                <a:solidFill>
                  <a:srgbClr val="EF790D"/>
                </a:solidFill>
              </a:rPr>
              <a:t>Mode de gestion :</a:t>
            </a:r>
            <a:r>
              <a:rPr lang="fr-FR" sz="2400" b="1" dirty="0">
                <a:solidFill>
                  <a:srgbClr val="006593"/>
                </a:solidFill>
              </a:rPr>
              <a:t> gestion directe ? Marché ? PPP ?</a:t>
            </a:r>
            <a:endParaRPr lang="fr-FR" sz="2400" dirty="0">
              <a:solidFill>
                <a:srgbClr val="0065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7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4308"/>
          </a:xfrm>
          <a:solidFill>
            <a:srgbClr val="006593"/>
          </a:solidFill>
        </p:spPr>
        <p:txBody>
          <a:bodyPr>
            <a:normAutofit/>
          </a:bodyPr>
          <a:lstStyle/>
          <a:p>
            <a:r>
              <a:rPr lang="fr-FR" sz="2500" b="1" dirty="0">
                <a:solidFill>
                  <a:schemeClr val="bg1"/>
                </a:solidFill>
              </a:rPr>
              <a:t>Scénario 5 : </a:t>
            </a:r>
            <a:r>
              <a:rPr lang="fr-FR" sz="2500" b="1" cap="small" dirty="0">
                <a:solidFill>
                  <a:schemeClr val="bg1"/>
                </a:solidFill>
                <a:cs typeface="Arial" pitchFamily="34" charset="0"/>
              </a:rPr>
              <a:t>tarification des mobilités routières motorisées </a:t>
            </a:r>
            <a:endParaRPr lang="fr-FR" sz="25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BDB568-66C9-47D8-BC39-92A8A7650C6D}"/>
              </a:ext>
            </a:extLst>
          </p:cNvPr>
          <p:cNvSpPr txBox="1">
            <a:spLocks/>
          </p:cNvSpPr>
          <p:nvPr/>
        </p:nvSpPr>
        <p:spPr>
          <a:xfrm>
            <a:off x="2027548" y="1340768"/>
            <a:ext cx="799288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767408" y="1340768"/>
            <a:ext cx="112813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La route entre dans une logique de service public marchand (signal prix) sachant que le carbone est taxé par ailleurs (ETS)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Les véhicules sont équipés de compteurs kilométriques et payent en fonction des distances parcourues et du type de réseau utilisé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Un fonds routier est créé pour recueillir les recettes de la route et les redistribuer aux différents gestionnaires de réseaux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Une partie des recettes est reversée au budget général pour couvrir certains coûts externes (insécurité…) ou alimenter une péréquation en faveur d’autres modes</a:t>
            </a:r>
          </a:p>
          <a:p>
            <a:pPr marL="457200" indent="-457200" algn="ctr">
              <a:spcBef>
                <a:spcPts val="2400"/>
              </a:spcBef>
              <a:buFont typeface="Wingdings" panose="05000000000000000000" pitchFamily="2" charset="2"/>
              <a:buChar char="ð"/>
            </a:pPr>
            <a:r>
              <a:rPr lang="fr-FR" sz="2800" b="1" dirty="0"/>
              <a:t>Mode de gestion ? Gestion directe, marché, PPP ?</a:t>
            </a:r>
          </a:p>
        </p:txBody>
      </p:sp>
    </p:spTree>
    <p:extLst>
      <p:ext uri="{BB962C8B-B14F-4D97-AF65-F5344CB8AC3E}">
        <p14:creationId xmlns:p14="http://schemas.microsoft.com/office/powerpoint/2010/main" val="5579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1504" y="300943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  <a:p>
            <a:pPr algn="ctr"/>
            <a:endParaRPr lang="fr-FR" sz="28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31504" y="2204864"/>
            <a:ext cx="8928992" cy="3708708"/>
          </a:xfrm>
          <a:prstGeom prst="rect">
            <a:avLst/>
          </a:prstGeom>
          <a:solidFill>
            <a:srgbClr val="006593"/>
          </a:solidFill>
        </p:spPr>
        <p:txBody>
          <a:bodyPr wrap="square" rtlCol="0">
            <a:spAutoFit/>
          </a:bodyPr>
          <a:lstStyle/>
          <a:p>
            <a:pPr algn="ctr"/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1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Ouverture</a:t>
            </a:r>
          </a:p>
          <a:p>
            <a:pPr algn="ctr"/>
            <a:endParaRPr lang="fr-FR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 Nègre</a:t>
            </a:r>
            <a:endParaRPr lang="fr-FR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Coprésident de TDIE</a:t>
            </a:r>
            <a:endParaRPr lang="fr-FR" sz="24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fr-F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E15593B-920F-7AD3-87A9-D3E2518F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11" y="0"/>
            <a:ext cx="1505981" cy="8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2976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4308"/>
          </a:xfrm>
          <a:solidFill>
            <a:srgbClr val="006593"/>
          </a:solidFill>
        </p:spPr>
        <p:txBody>
          <a:bodyPr>
            <a:normAutofit fontScale="90000"/>
          </a:bodyPr>
          <a:lstStyle/>
          <a:p>
            <a:r>
              <a:rPr lang="fr-FR" sz="2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Arborescence des 5 scénarios proposés par le Conseil scientifique de TDIE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BDB568-66C9-47D8-BC39-92A8A7650C6D}"/>
              </a:ext>
            </a:extLst>
          </p:cNvPr>
          <p:cNvSpPr txBox="1">
            <a:spLocks/>
          </p:cNvSpPr>
          <p:nvPr/>
        </p:nvSpPr>
        <p:spPr>
          <a:xfrm>
            <a:off x="2027548" y="1833134"/>
            <a:ext cx="799288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10D236-7555-05C5-B6BB-DE8F0FF47B1F}"/>
              </a:ext>
            </a:extLst>
          </p:cNvPr>
          <p:cNvSpPr txBox="1"/>
          <p:nvPr/>
        </p:nvSpPr>
        <p:spPr>
          <a:xfrm>
            <a:off x="164123" y="2265577"/>
            <a:ext cx="293784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Quel financement ?</a:t>
            </a:r>
          </a:p>
          <a:p>
            <a:r>
              <a:rPr lang="fr-FR" b="1" dirty="0"/>
              <a:t>entretien, investissements…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8E4810-3AE1-D79C-41B8-7AAC6175B5B2}"/>
              </a:ext>
            </a:extLst>
          </p:cNvPr>
          <p:cNvSpPr/>
          <p:nvPr/>
        </p:nvSpPr>
        <p:spPr>
          <a:xfrm>
            <a:off x="5665293" y="1514532"/>
            <a:ext cx="5452108" cy="369332"/>
          </a:xfrm>
          <a:prstGeom prst="rect">
            <a:avLst/>
          </a:prstGeom>
          <a:solidFill>
            <a:srgbClr val="00659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Scénario 1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/>
              <a:t>: financement par le contribuable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F93F7-45CF-5A1E-30B3-AD3F95438935}"/>
              </a:ext>
            </a:extLst>
          </p:cNvPr>
          <p:cNvSpPr/>
          <p:nvPr/>
        </p:nvSpPr>
        <p:spPr>
          <a:xfrm>
            <a:off x="1613742" y="4354341"/>
            <a:ext cx="263497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/>
              <a:t>Financement par l’usager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60B06B-3AB7-6B5E-68C1-F0C8ED47E6E0}"/>
              </a:ext>
            </a:extLst>
          </p:cNvPr>
          <p:cNvSpPr/>
          <p:nvPr/>
        </p:nvSpPr>
        <p:spPr>
          <a:xfrm>
            <a:off x="2280375" y="3326024"/>
            <a:ext cx="263497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/>
              <a:t>Concessions ou autre PPP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AD99D-E88C-ED62-CA22-5831E6B4AD9F}"/>
              </a:ext>
            </a:extLst>
          </p:cNvPr>
          <p:cNvSpPr/>
          <p:nvPr/>
        </p:nvSpPr>
        <p:spPr>
          <a:xfrm>
            <a:off x="2280375" y="5509554"/>
            <a:ext cx="263497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/>
              <a:t>PPP ou gestion directe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86E269-224B-0F80-C513-D1F8240E7C22}"/>
              </a:ext>
            </a:extLst>
          </p:cNvPr>
          <p:cNvSpPr/>
          <p:nvPr/>
        </p:nvSpPr>
        <p:spPr>
          <a:xfrm>
            <a:off x="5665294" y="3667929"/>
            <a:ext cx="5471628" cy="646331"/>
          </a:xfrm>
          <a:prstGeom prst="rect">
            <a:avLst/>
          </a:prstGeom>
          <a:solidFill>
            <a:srgbClr val="006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u="sng" dirty="0"/>
              <a:t>Scénario 3</a:t>
            </a:r>
            <a:r>
              <a:rPr lang="fr-FR" b="1" dirty="0"/>
              <a:t> : concessions ou autre PPP avec nouveaux périmètres, durées plus courtes, </a:t>
            </a:r>
            <a:r>
              <a:rPr lang="fr-FR" b="1" dirty="0" err="1"/>
              <a:t>eurovignette</a:t>
            </a:r>
            <a:endParaRPr lang="fr-FR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E096FD-7A8E-3F03-E581-29CF7A6B5260}"/>
              </a:ext>
            </a:extLst>
          </p:cNvPr>
          <p:cNvSpPr/>
          <p:nvPr/>
        </p:nvSpPr>
        <p:spPr>
          <a:xfrm>
            <a:off x="5665293" y="2727002"/>
            <a:ext cx="5452109" cy="646331"/>
          </a:xfrm>
          <a:prstGeom prst="rect">
            <a:avLst/>
          </a:prstGeom>
          <a:solidFill>
            <a:srgbClr val="006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u="sng" dirty="0"/>
              <a:t>Scénario 2</a:t>
            </a:r>
            <a:r>
              <a:rPr lang="fr-FR" b="1" dirty="0"/>
              <a:t> : concessions renouvelées pour financer l’électrification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992D60-5084-D76F-DCD1-9F58949624DA}"/>
              </a:ext>
            </a:extLst>
          </p:cNvPr>
          <p:cNvSpPr/>
          <p:nvPr/>
        </p:nvSpPr>
        <p:spPr>
          <a:xfrm>
            <a:off x="5665294" y="4863223"/>
            <a:ext cx="5471628" cy="646331"/>
          </a:xfrm>
          <a:prstGeom prst="rect">
            <a:avLst/>
          </a:prstGeom>
          <a:solidFill>
            <a:srgbClr val="006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u="sng" dirty="0"/>
              <a:t>Scénario 4</a:t>
            </a:r>
            <a:r>
              <a:rPr lang="fr-FR" b="1" dirty="0"/>
              <a:t> : eurovignette pour financer le réseau structurant (+ou- 25 000 km), forme de PPP à choisir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D17DF4-D76B-150A-47B2-CE40D407BA7D}"/>
              </a:ext>
            </a:extLst>
          </p:cNvPr>
          <p:cNvSpPr/>
          <p:nvPr/>
        </p:nvSpPr>
        <p:spPr>
          <a:xfrm>
            <a:off x="5665293" y="5830448"/>
            <a:ext cx="5471629" cy="646331"/>
          </a:xfrm>
          <a:prstGeom prst="rect">
            <a:avLst/>
          </a:prstGeom>
          <a:solidFill>
            <a:srgbClr val="006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u="sng" dirty="0"/>
              <a:t>Scénario 5</a:t>
            </a:r>
            <a:r>
              <a:rPr lang="fr-FR" b="1" dirty="0"/>
              <a:t> : tarification de l’ensemble du réseau routier et diversité des formes de gestion (régie, marchés…)</a:t>
            </a:r>
          </a:p>
        </p:txBody>
      </p:sp>
      <p:sp>
        <p:nvSpPr>
          <p:cNvPr id="14" name="Virage 10">
            <a:extLst>
              <a:ext uri="{FF2B5EF4-FFF2-40B4-BE49-F238E27FC236}">
                <a16:creationId xmlns:a16="http://schemas.microsoft.com/office/drawing/2014/main" id="{B82C9279-B13D-2E50-C708-D921FF6CCCB1}"/>
              </a:ext>
            </a:extLst>
          </p:cNvPr>
          <p:cNvSpPr/>
          <p:nvPr/>
        </p:nvSpPr>
        <p:spPr>
          <a:xfrm rot="10800000" flipH="1">
            <a:off x="684383" y="2996995"/>
            <a:ext cx="816171" cy="1557842"/>
          </a:xfrm>
          <a:prstGeom prst="bentArrow">
            <a:avLst>
              <a:gd name="adj1" fmla="val 25000"/>
              <a:gd name="adj2" fmla="val 2924"/>
              <a:gd name="adj3" fmla="val 25000"/>
              <a:gd name="adj4" fmla="val 48512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Virage 11">
            <a:extLst>
              <a:ext uri="{FF2B5EF4-FFF2-40B4-BE49-F238E27FC236}">
                <a16:creationId xmlns:a16="http://schemas.microsoft.com/office/drawing/2014/main" id="{68D8D93F-E6E0-9238-5F21-E47E465D840E}"/>
              </a:ext>
            </a:extLst>
          </p:cNvPr>
          <p:cNvSpPr/>
          <p:nvPr/>
        </p:nvSpPr>
        <p:spPr>
          <a:xfrm>
            <a:off x="684383" y="1691468"/>
            <a:ext cx="4891876" cy="489022"/>
          </a:xfrm>
          <a:prstGeom prst="bentArrow">
            <a:avLst>
              <a:gd name="adj1" fmla="val 25000"/>
              <a:gd name="adj2" fmla="val 2858"/>
              <a:gd name="adj3" fmla="val 25000"/>
              <a:gd name="adj4" fmla="val 4375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Virage 12">
            <a:extLst>
              <a:ext uri="{FF2B5EF4-FFF2-40B4-BE49-F238E27FC236}">
                <a16:creationId xmlns:a16="http://schemas.microsoft.com/office/drawing/2014/main" id="{FDCA1E7E-39CB-5EE6-E68B-F52EBE394ECC}"/>
              </a:ext>
            </a:extLst>
          </p:cNvPr>
          <p:cNvSpPr/>
          <p:nvPr/>
        </p:nvSpPr>
        <p:spPr>
          <a:xfrm rot="10800000" flipH="1">
            <a:off x="1674055" y="4949482"/>
            <a:ext cx="522439" cy="744738"/>
          </a:xfrm>
          <a:prstGeom prst="bentArrow">
            <a:avLst>
              <a:gd name="adj1" fmla="val 25000"/>
              <a:gd name="adj2" fmla="val 2924"/>
              <a:gd name="adj3" fmla="val 25000"/>
              <a:gd name="adj4" fmla="val 48512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Virage 13">
            <a:extLst>
              <a:ext uri="{FF2B5EF4-FFF2-40B4-BE49-F238E27FC236}">
                <a16:creationId xmlns:a16="http://schemas.microsoft.com/office/drawing/2014/main" id="{1C258048-DF75-62BB-CDE0-4B69929E281E}"/>
              </a:ext>
            </a:extLst>
          </p:cNvPr>
          <p:cNvSpPr/>
          <p:nvPr/>
        </p:nvSpPr>
        <p:spPr>
          <a:xfrm>
            <a:off x="1674055" y="3510690"/>
            <a:ext cx="522439" cy="646332"/>
          </a:xfrm>
          <a:prstGeom prst="bentArrow">
            <a:avLst>
              <a:gd name="adj1" fmla="val 25000"/>
              <a:gd name="adj2" fmla="val 2858"/>
              <a:gd name="adj3" fmla="val 25000"/>
              <a:gd name="adj4" fmla="val 43750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Virage 14">
            <a:extLst>
              <a:ext uri="{FF2B5EF4-FFF2-40B4-BE49-F238E27FC236}">
                <a16:creationId xmlns:a16="http://schemas.microsoft.com/office/drawing/2014/main" id="{42404B81-DAA2-9C49-9197-DDF39CADC663}"/>
              </a:ext>
            </a:extLst>
          </p:cNvPr>
          <p:cNvSpPr/>
          <p:nvPr/>
        </p:nvSpPr>
        <p:spPr>
          <a:xfrm>
            <a:off x="4760090" y="2929116"/>
            <a:ext cx="816170" cy="369332"/>
          </a:xfrm>
          <a:prstGeom prst="bentArrow">
            <a:avLst>
              <a:gd name="adj1" fmla="val 25000"/>
              <a:gd name="adj2" fmla="val 2858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Virage 16">
            <a:extLst>
              <a:ext uri="{FF2B5EF4-FFF2-40B4-BE49-F238E27FC236}">
                <a16:creationId xmlns:a16="http://schemas.microsoft.com/office/drawing/2014/main" id="{4072E82C-40DE-59A4-75F4-65FA6FB320C6}"/>
              </a:ext>
            </a:extLst>
          </p:cNvPr>
          <p:cNvSpPr/>
          <p:nvPr/>
        </p:nvSpPr>
        <p:spPr>
          <a:xfrm rot="10800000" flipH="1">
            <a:off x="4760089" y="3729489"/>
            <a:ext cx="816170" cy="369331"/>
          </a:xfrm>
          <a:prstGeom prst="bentArrow">
            <a:avLst>
              <a:gd name="adj1" fmla="val 25000"/>
              <a:gd name="adj2" fmla="val 2924"/>
              <a:gd name="adj3" fmla="val 25000"/>
              <a:gd name="adj4" fmla="val 46734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Virage 17">
            <a:extLst>
              <a:ext uri="{FF2B5EF4-FFF2-40B4-BE49-F238E27FC236}">
                <a16:creationId xmlns:a16="http://schemas.microsoft.com/office/drawing/2014/main" id="{31276387-B4C1-4100-6D9C-1EF2A55B6ACA}"/>
              </a:ext>
            </a:extLst>
          </p:cNvPr>
          <p:cNvSpPr/>
          <p:nvPr/>
        </p:nvSpPr>
        <p:spPr>
          <a:xfrm rot="10800000" flipH="1">
            <a:off x="4758651" y="5918218"/>
            <a:ext cx="817608" cy="369331"/>
          </a:xfrm>
          <a:prstGeom prst="bentArrow">
            <a:avLst>
              <a:gd name="adj1" fmla="val 25000"/>
              <a:gd name="adj2" fmla="val 2924"/>
              <a:gd name="adj3" fmla="val 25000"/>
              <a:gd name="adj4" fmla="val 48512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Virage 18">
            <a:extLst>
              <a:ext uri="{FF2B5EF4-FFF2-40B4-BE49-F238E27FC236}">
                <a16:creationId xmlns:a16="http://schemas.microsoft.com/office/drawing/2014/main" id="{66091F50-452E-1C72-DDB2-E557EC43DC96}"/>
              </a:ext>
            </a:extLst>
          </p:cNvPr>
          <p:cNvSpPr/>
          <p:nvPr/>
        </p:nvSpPr>
        <p:spPr>
          <a:xfrm>
            <a:off x="4758651" y="5077654"/>
            <a:ext cx="817608" cy="373622"/>
          </a:xfrm>
          <a:prstGeom prst="bentArrow">
            <a:avLst>
              <a:gd name="adj1" fmla="val 25000"/>
              <a:gd name="adj2" fmla="val 2858"/>
              <a:gd name="adj3" fmla="val 25000"/>
              <a:gd name="adj4" fmla="val 43750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4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1504" y="300943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  <a:p>
            <a:pPr algn="ctr"/>
            <a:endParaRPr lang="fr-FR" sz="28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9396" y="2348880"/>
            <a:ext cx="108732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DÉBAT</a:t>
            </a:r>
          </a:p>
          <a:p>
            <a:pPr>
              <a:spcAft>
                <a:spcPts val="1200"/>
              </a:spcAft>
            </a:pPr>
            <a:r>
              <a:rPr lang="fr-FR" sz="2800" b="1" dirty="0">
                <a:solidFill>
                  <a:schemeClr val="bg1"/>
                </a:solidFill>
              </a:rPr>
              <a:t>Les intervenants :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 Pierre Coppey</a:t>
            </a:r>
            <a:r>
              <a:rPr lang="fr-FR" sz="2800" dirty="0">
                <a:solidFill>
                  <a:schemeClr val="bg1"/>
                </a:solidFill>
              </a:rPr>
              <a:t>, vice-président de l’Association des sociétés françaises d'autoroutes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 </a:t>
            </a:r>
            <a:r>
              <a:rPr lang="fr-FR" sz="2800" b="1" dirty="0">
                <a:solidFill>
                  <a:schemeClr val="bg1"/>
                </a:solidFill>
              </a:rPr>
              <a:t>Thierry Coquil</a:t>
            </a:r>
            <a:r>
              <a:rPr lang="fr-FR" sz="2800" dirty="0">
                <a:solidFill>
                  <a:schemeClr val="bg1"/>
                </a:solidFill>
              </a:rPr>
              <a:t>, directeur général des infrastructures, des transports et des mobilités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 Patrick </a:t>
            </a:r>
            <a:r>
              <a:rPr lang="fr-FR" sz="2800" b="1" dirty="0" err="1">
                <a:solidFill>
                  <a:schemeClr val="bg1"/>
                </a:solidFill>
              </a:rPr>
              <a:t>Vieu</a:t>
            </a:r>
            <a:r>
              <a:rPr lang="fr-FR" sz="2800" dirty="0">
                <a:solidFill>
                  <a:schemeClr val="bg1"/>
                </a:solidFill>
              </a:rPr>
              <a:t>, vice-président de l’Autorité de régulation des transports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186886-14D1-8842-1E9B-3ADBC7E3F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11" y="0"/>
            <a:ext cx="1505981" cy="8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519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1504" y="300943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  <a:p>
            <a:pPr algn="ctr"/>
            <a:endParaRPr lang="fr-FR" sz="28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9396" y="2276872"/>
            <a:ext cx="10873208" cy="301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fr-CA" sz="4000" b="1" dirty="0"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Philippe </a:t>
            </a:r>
            <a:r>
              <a:rPr lang="fr-FR" sz="4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Duron</a:t>
            </a:r>
            <a:endParaRPr lang="fr-FR" sz="4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3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oprésident délégué de TDIE</a:t>
            </a:r>
            <a:endParaRPr lang="fr-F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FCA4370-A717-1A62-3EA8-3DFC67266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11" y="0"/>
            <a:ext cx="1505981" cy="8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1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1504" y="300943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  <a:p>
            <a:pPr algn="ctr"/>
            <a:endParaRPr lang="fr-FR" sz="28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1464" y="2132856"/>
            <a:ext cx="892899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1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fr-FR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: secretariat@tdie.eu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ED28DD-7405-38C9-B9F3-42BE5CEC23DE}"/>
              </a:ext>
            </a:extLst>
          </p:cNvPr>
          <p:cNvSpPr txBox="1"/>
          <p:nvPr/>
        </p:nvSpPr>
        <p:spPr>
          <a:xfrm>
            <a:off x="119336" y="3212976"/>
            <a:ext cx="11809312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Merci de votre attention</a:t>
            </a:r>
          </a:p>
          <a:p>
            <a:pPr algn="ctr">
              <a:lnSpc>
                <a:spcPct val="107000"/>
              </a:lnSpc>
            </a:pPr>
            <a:endParaRPr lang="fr-FR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fr-FR" sz="1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fr-FR" b="1" dirty="0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</a:pPr>
            <a:r>
              <a:rPr lang="fr-FR" sz="1800" b="1" dirty="0">
                <a:solidFill>
                  <a:schemeClr val="bg1"/>
                </a:solidFill>
              </a:rPr>
              <a:t>Le replay sera en ligne le 8 décembre sur </a:t>
            </a:r>
            <a:r>
              <a:rPr lang="fr-FR" sz="1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www.tdie.eu</a:t>
            </a:r>
            <a:endParaRPr lang="fr-FR" sz="1800" b="1" dirty="0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  <a:spcAft>
                <a:spcPts val="2400"/>
              </a:spcAft>
            </a:pPr>
            <a:r>
              <a:rPr lang="fr-FR" sz="1800" b="1" dirty="0">
                <a:solidFill>
                  <a:schemeClr val="bg1"/>
                </a:solidFill>
              </a:rPr>
              <a:t>Le compte-rendu écrit sera publié par la revue TI&amp;M dans son numéro 542 à paraître début janvier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877E5F-A6D3-5813-E943-5A4D5F7C5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511" y="0"/>
            <a:ext cx="1505981" cy="8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364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27448" y="3717032"/>
            <a:ext cx="10081120" cy="1392560"/>
          </a:xfrm>
        </p:spPr>
        <p:txBody>
          <a:bodyPr>
            <a:noAutofit/>
          </a:bodyPr>
          <a:lstStyle/>
          <a:p>
            <a:endParaRPr lang="fr-FR" sz="1800" b="1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fr-FR" sz="2400" b="1" dirty="0">
                <a:solidFill>
                  <a:schemeClr val="bg1"/>
                </a:solidFill>
              </a:rPr>
              <a:t>Quel système autoroutier à l’issue des concessions ?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b="1" dirty="0">
                <a:solidFill>
                  <a:schemeClr val="bg1"/>
                </a:solidFill>
              </a:rPr>
              <a:t>Modes de gestion, entretien, modernisation, financement 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b="1" dirty="0">
                <a:solidFill>
                  <a:schemeClr val="bg1"/>
                </a:solidFill>
              </a:rPr>
              <a:t>Cinq scénarios pour ouvrir le débat</a:t>
            </a:r>
          </a:p>
          <a:p>
            <a:pPr>
              <a:lnSpc>
                <a:spcPct val="107000"/>
              </a:lnSpc>
            </a:pPr>
            <a:endParaRPr lang="fr-FR" sz="900" b="1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r>
              <a:rPr lang="fr-FR" sz="1600" b="1" dirty="0">
                <a:solidFill>
                  <a:schemeClr val="bg1"/>
                </a:solidFill>
              </a:rPr>
              <a:t>Le replay sera en ligne le 8 décembre sur </a:t>
            </a:r>
            <a:r>
              <a:rPr lang="fr-FR" sz="16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www.tdie.eu</a:t>
            </a:r>
            <a:endParaRPr lang="fr-FR" sz="1600" b="1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r>
              <a:rPr lang="fr-FR" sz="1600" b="1" dirty="0">
                <a:solidFill>
                  <a:schemeClr val="bg1"/>
                </a:solidFill>
              </a:rPr>
              <a:t>Le compte-rendu écrit sera publié par la revue TI&amp;M dans son numéro 542 à paraître début janvier</a:t>
            </a:r>
          </a:p>
          <a:p>
            <a:pPr>
              <a:lnSpc>
                <a:spcPct val="107000"/>
              </a:lnSpc>
            </a:pPr>
            <a:endParaRPr lang="fr-FR" sz="2400" b="1" dirty="0">
              <a:solidFill>
                <a:schemeClr val="bg1"/>
              </a:solidFill>
            </a:endParaRPr>
          </a:p>
          <a:p>
            <a:pPr algn="l">
              <a:lnSpc>
                <a:spcPct val="107000"/>
              </a:lnSpc>
            </a:pPr>
            <a:endParaRPr lang="fr-FR" sz="1800" b="1" dirty="0">
              <a:solidFill>
                <a:schemeClr val="bg1"/>
              </a:solidFill>
              <a:latin typeface="+mj-lt"/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F9657C-2747-9A63-D4AC-07E06FF7C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37" y="1196752"/>
            <a:ext cx="1505981" cy="8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0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1504" y="300943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  <a:p>
            <a:pPr algn="ctr"/>
            <a:endParaRPr lang="fr-FR" sz="28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5400" y="2267287"/>
            <a:ext cx="108732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XOMZZ S+ Benton Sans"/>
            </a:endParaRPr>
          </a:p>
          <a:p>
            <a:endParaRPr lang="fr-FR" sz="1800" b="0" i="0" u="none" strike="noStrike" baseline="0" dirty="0">
              <a:latin typeface="XOMZZ S+ Benton Sans"/>
            </a:endParaRPr>
          </a:p>
          <a:p>
            <a:pPr algn="ctr">
              <a:spcAft>
                <a:spcPts val="1200"/>
              </a:spcAft>
            </a:pPr>
            <a:r>
              <a:rPr lang="fr-FR" sz="2400" dirty="0">
                <a:solidFill>
                  <a:schemeClr val="bg1"/>
                </a:solidFill>
              </a:rPr>
              <a:t>Présentation de l</a:t>
            </a:r>
            <a:r>
              <a:rPr lang="fr-FR" sz="2400" b="0" i="0" u="none" strike="noStrike" baseline="0" dirty="0">
                <a:solidFill>
                  <a:schemeClr val="bg1"/>
                </a:solidFill>
              </a:rPr>
              <a:t>a note de travail du conseil scientifique</a:t>
            </a:r>
          </a:p>
          <a:p>
            <a:pPr algn="ctr"/>
            <a:r>
              <a:rPr lang="fr-FR" sz="1800" b="0" i="0" u="none" strike="noStrike" baseline="0" dirty="0">
                <a:latin typeface="XOMZZ S+ Benton Sans"/>
              </a:rPr>
              <a:t> </a:t>
            </a:r>
            <a:r>
              <a:rPr lang="fr-FR" sz="2400" b="1" i="0" u="none" strike="noStrike" baseline="0" dirty="0">
                <a:solidFill>
                  <a:schemeClr val="bg1"/>
                </a:solidFill>
              </a:rPr>
              <a:t>«</a:t>
            </a:r>
            <a:r>
              <a:rPr lang="fr-FR" sz="1800" b="0" i="0" u="none" strike="noStrike" baseline="0" dirty="0">
                <a:latin typeface="XOMZZ S+ Benton Sans"/>
              </a:rPr>
              <a:t> 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genda Bold"/>
              </a:rPr>
              <a:t> </a:t>
            </a:r>
            <a:r>
              <a:rPr lang="fr-FR" sz="3600" b="1" i="0" u="none" strike="noStrike" dirty="0">
                <a:solidFill>
                  <a:schemeClr val="bg1"/>
                </a:solidFill>
              </a:rPr>
              <a:t>Quel système autoroutier à l’issue des concessions. Cinq scénarios pour poser le débat</a:t>
            </a:r>
            <a:r>
              <a:rPr lang="fr-FR" sz="3600" b="1" i="0" u="none" strike="noStrike" baseline="0" dirty="0">
                <a:solidFill>
                  <a:schemeClr val="bg1"/>
                </a:solidFill>
              </a:rPr>
              <a:t> </a:t>
            </a:r>
            <a:r>
              <a:rPr lang="fr-FR" sz="2400" b="1" i="0" u="none" strike="noStrike" baseline="0" dirty="0">
                <a:solidFill>
                  <a:schemeClr val="bg1"/>
                </a:solidFill>
              </a:rPr>
              <a:t>»</a:t>
            </a:r>
            <a:endParaRPr lang="fr-FR" sz="2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2C6301-5024-E63B-3537-63306FB35357}"/>
              </a:ext>
            </a:extLst>
          </p:cNvPr>
          <p:cNvSpPr txBox="1"/>
          <p:nvPr/>
        </p:nvSpPr>
        <p:spPr>
          <a:xfrm>
            <a:off x="4727848" y="4869160"/>
            <a:ext cx="288032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Yves Crozet</a:t>
            </a:r>
            <a:endParaRPr lang="fr-FR" sz="36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fr-F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2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édacteur principal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A965BA-B225-8713-34DA-92CD48C4B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11" y="0"/>
            <a:ext cx="1505981" cy="8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451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Police, nombre&#10;&#10;Description générée automatiquement"/>
          <p:cNvPicPr/>
          <p:nvPr/>
        </p:nvPicPr>
        <p:blipFill>
          <a:blip r:embed="rId2"/>
          <a:stretch>
            <a:fillRect/>
          </a:stretch>
        </p:blipFill>
        <p:spPr>
          <a:xfrm>
            <a:off x="786384" y="155448"/>
            <a:ext cx="10305287" cy="67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7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7548" y="980728"/>
            <a:ext cx="7992888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dirty="0"/>
              <a:t>	</a:t>
            </a:r>
            <a:endParaRPr lang="fr-FR" sz="2400" dirty="0"/>
          </a:p>
          <a:p>
            <a:pPr marL="0" indent="0" algn="just">
              <a:buNone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4308"/>
          </a:xfrm>
          <a:solidFill>
            <a:srgbClr val="006593"/>
          </a:solidFill>
        </p:spPr>
        <p:txBody>
          <a:bodyPr>
            <a:normAutofit/>
          </a:bodyPr>
          <a:lstStyle/>
          <a:p>
            <a:r>
              <a:rPr lang="fr-FR" sz="24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aits et chiffres 2022 : les données de l’</a:t>
            </a:r>
            <a:r>
              <a:rPr lang="fr-FR" sz="24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nion </a:t>
            </a:r>
            <a:r>
              <a:rPr lang="fr-FR" sz="24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outière de </a:t>
            </a:r>
            <a:r>
              <a:rPr lang="fr-FR" sz="24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rance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BDB568-66C9-47D8-BC39-92A8A7650C6D}"/>
              </a:ext>
            </a:extLst>
          </p:cNvPr>
          <p:cNvSpPr txBox="1">
            <a:spLocks/>
          </p:cNvSpPr>
          <p:nvPr/>
        </p:nvSpPr>
        <p:spPr>
          <a:xfrm>
            <a:off x="2027548" y="1340768"/>
            <a:ext cx="799288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400" dirty="0"/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22832" y="908720"/>
            <a:ext cx="9546336" cy="54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8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7548" y="980728"/>
            <a:ext cx="7992888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dirty="0"/>
              <a:t>	</a:t>
            </a:r>
            <a:endParaRPr lang="fr-FR" sz="2400" dirty="0"/>
          </a:p>
          <a:p>
            <a:pPr marL="0" indent="0" algn="just">
              <a:buNone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4308"/>
          </a:xfrm>
          <a:solidFill>
            <a:srgbClr val="006593"/>
          </a:solidFill>
        </p:spPr>
        <p:txBody>
          <a:bodyPr>
            <a:normAutofit/>
          </a:bodyPr>
          <a:lstStyle/>
          <a:p>
            <a:r>
              <a:rPr lang="fr-FR" sz="2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système autoroutier français : les principaux indicateurs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BDB568-66C9-47D8-BC39-92A8A7650C6D}"/>
              </a:ext>
            </a:extLst>
          </p:cNvPr>
          <p:cNvSpPr txBox="1">
            <a:spLocks/>
          </p:cNvSpPr>
          <p:nvPr/>
        </p:nvSpPr>
        <p:spPr>
          <a:xfrm>
            <a:off x="2027548" y="1340768"/>
            <a:ext cx="799288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400" dirty="0"/>
          </a:p>
        </p:txBody>
      </p:sp>
      <p:graphicFrame>
        <p:nvGraphicFramePr>
          <p:cNvPr id="8" name="Graphique 7"/>
          <p:cNvGraphicFramePr/>
          <p:nvPr/>
        </p:nvGraphicFramePr>
        <p:xfrm>
          <a:off x="82296" y="814308"/>
          <a:ext cx="10671048" cy="597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338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57" y="1088136"/>
            <a:ext cx="9075543" cy="49848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système autoroutier français : Les principaux indicateurs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006593"/>
          </a:solidFill>
        </p:spPr>
        <p:txBody>
          <a:bodyPr wrap="square">
            <a:spAutoFit/>
          </a:bodyPr>
          <a:lstStyle/>
          <a:p>
            <a:r>
              <a:rPr lang="fr-FR" sz="2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hausse tendancielle des péages (euros constant 1991)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8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7548" y="980728"/>
            <a:ext cx="7992888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dirty="0"/>
              <a:t>	</a:t>
            </a:r>
            <a:endParaRPr lang="fr-FR" sz="2400" dirty="0"/>
          </a:p>
          <a:p>
            <a:pPr marL="0" indent="0" algn="just">
              <a:buNone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4308"/>
          </a:xfrm>
          <a:solidFill>
            <a:srgbClr val="006593"/>
          </a:solidFill>
        </p:spPr>
        <p:txBody>
          <a:bodyPr>
            <a:normAutofit/>
          </a:bodyPr>
          <a:lstStyle/>
          <a:p>
            <a:r>
              <a:rPr lang="fr-FR" sz="24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iveau de péage optimal dépend de l’objectif recherché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BDB568-66C9-47D8-BC39-92A8A7650C6D}"/>
              </a:ext>
            </a:extLst>
          </p:cNvPr>
          <p:cNvSpPr txBox="1">
            <a:spLocks/>
          </p:cNvSpPr>
          <p:nvPr/>
        </p:nvSpPr>
        <p:spPr>
          <a:xfrm>
            <a:off x="2027548" y="1340768"/>
            <a:ext cx="799288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" y="1076324"/>
            <a:ext cx="10016871" cy="53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5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4308"/>
          </a:xfrm>
          <a:solidFill>
            <a:srgbClr val="006593"/>
          </a:solidFill>
        </p:spPr>
        <p:txBody>
          <a:bodyPr>
            <a:normAutofit/>
          </a:bodyPr>
          <a:lstStyle/>
          <a:p>
            <a:r>
              <a:rPr lang="fr-FR" sz="24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choix des décennies passées et leur évolution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BDB568-66C9-47D8-BC39-92A8A7650C6D}"/>
              </a:ext>
            </a:extLst>
          </p:cNvPr>
          <p:cNvSpPr txBox="1">
            <a:spLocks/>
          </p:cNvSpPr>
          <p:nvPr/>
        </p:nvSpPr>
        <p:spPr>
          <a:xfrm>
            <a:off x="2027548" y="1340768"/>
            <a:ext cx="799288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292608" y="1097501"/>
            <a:ext cx="110916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Le péage de financement (débudgétisation)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Le système de la concession, tous les risques étant pris en charge par le concessionnaire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Utiliser les concessions pour financer des projets </a:t>
            </a:r>
          </a:p>
          <a:p>
            <a:pPr marL="1080000" indent="-457200">
              <a:spcBef>
                <a:spcPts val="1200"/>
              </a:spcBef>
              <a:buFont typeface="Wingdings" panose="05000000000000000000" pitchFamily="2" charset="2"/>
              <a:buChar char="ð"/>
            </a:pPr>
            <a:r>
              <a:rPr lang="fr-FR" sz="2800" dirty="0"/>
              <a:t>Allongement des durées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Avec les privatisations des années 2000, une logique de maximisation des recettes</a:t>
            </a:r>
          </a:p>
          <a:p>
            <a:pPr marL="457200" indent="-457200" algn="ctr">
              <a:spcBef>
                <a:spcPts val="2400"/>
              </a:spcBef>
              <a:buFont typeface="Wingdings" panose="05000000000000000000" pitchFamily="2" charset="2"/>
              <a:buChar char="ð"/>
            </a:pPr>
            <a:r>
              <a:rPr lang="fr-FR" sz="2800" b="1" dirty="0"/>
              <a:t>De nombreuses questions pour l’avenir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938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7291</TotalTime>
  <Words>973</Words>
  <Application>Microsoft Office PowerPoint</Application>
  <PresentationFormat>Grand écran</PresentationFormat>
  <Paragraphs>126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Agenda Bold</vt:lpstr>
      <vt:lpstr>Arial</vt:lpstr>
      <vt:lpstr>Calibri</vt:lpstr>
      <vt:lpstr>Calibri Light</vt:lpstr>
      <vt:lpstr>Wingdings</vt:lpstr>
      <vt:lpstr>XOMZZ S+ Benton Sans</vt:lpstr>
      <vt:lpstr>Thème Office</vt:lpstr>
      <vt:lpstr>2_Thème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Faits et chiffres 2022 : les données de l’Union Routière de France</vt:lpstr>
      <vt:lpstr>Le système autoroutier français : les principaux indicateurs</vt:lpstr>
      <vt:lpstr>Présentation PowerPoint</vt:lpstr>
      <vt:lpstr>Le Niveau de péage optimal dépend de l’objectif recherché</vt:lpstr>
      <vt:lpstr>Les choix des décennies passées et leur évolution</vt:lpstr>
      <vt:lpstr>Les questions en suspens à l’issue des concessions</vt:lpstr>
      <vt:lpstr>Quelques données stylisées pour répondre aux questions</vt:lpstr>
      <vt:lpstr>Péage (v.km), besoin et capacité de financement </vt:lpstr>
      <vt:lpstr>Péage (v.km), besoin et capacité de financement </vt:lpstr>
      <vt:lpstr>Scénario 1</vt:lpstr>
      <vt:lpstr>Scénario 1 : gratuité =&gt; besoin de financement 4,5 mds € =&gt; quelle origine des fonds ? Mode de gestion : gestion directe, « shadow toll », …</vt:lpstr>
      <vt:lpstr>Scénario 2</vt:lpstr>
      <vt:lpstr>Scénario 3</vt:lpstr>
      <vt:lpstr>Scénario 4</vt:lpstr>
      <vt:lpstr>Scénario 5 : tarification des mobilités routières motorisées </vt:lpstr>
      <vt:lpstr>Arborescence des 5 scénarios proposés par le Conseil scientifique de TDIE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Tdie_FNTP</dc:creator>
  <cp:lastModifiedBy>Juliette Le Seac'h</cp:lastModifiedBy>
  <cp:revision>186</cp:revision>
  <cp:lastPrinted>2023-12-04T14:41:44Z</cp:lastPrinted>
  <dcterms:created xsi:type="dcterms:W3CDTF">2016-10-06T09:21:38Z</dcterms:created>
  <dcterms:modified xsi:type="dcterms:W3CDTF">2023-12-05T11:07:47Z</dcterms:modified>
</cp:coreProperties>
</file>