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10"/>
  </p:notesMasterIdLst>
  <p:handoutMasterIdLst>
    <p:handoutMasterId r:id="rId11"/>
  </p:handoutMasterIdLst>
  <p:sldIdLst>
    <p:sldId id="390" r:id="rId3"/>
    <p:sldId id="341" r:id="rId4"/>
    <p:sldId id="399" r:id="rId5"/>
    <p:sldId id="400" r:id="rId6"/>
    <p:sldId id="405" r:id="rId7"/>
    <p:sldId id="406" r:id="rId8"/>
    <p:sldId id="407" r:id="rId9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41B45A-0327-4F78-B72A-5180FAC63D08}" v="3" dt="2025-01-25T16:07:07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3057" autoAdjust="0"/>
  </p:normalViewPr>
  <p:slideViewPr>
    <p:cSldViewPr>
      <p:cViewPr varScale="1">
        <p:scale>
          <a:sx n="64" d="100"/>
          <a:sy n="64" d="100"/>
        </p:scale>
        <p:origin x="7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11E9D-067E-4BA4-8DE1-A285899EECD0}" type="datetimeFigureOut">
              <a:rPr lang="fr-FR" smtClean="0"/>
              <a:t>29/01/2025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751CF-6D70-4B69-916B-3BE0F0AA71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878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C24D9-34EC-436C-911E-61CB3FA243A0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2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257B4-81A8-4772-BCBA-5BF3332F78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951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40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68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577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58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57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74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00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3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95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18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53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3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99A81-E79B-4923-B0F9-41C478CC182D}" type="datetimeFigureOut">
              <a:rPr lang="fr-FR" smtClean="0"/>
              <a:pPr/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000DE-8E0A-4B16-BA3E-41E2936E22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05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99A81-E79B-4923-B0F9-41C478CC182D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29/01/2025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000DE-8E0A-4B16-BA3E-41E2936E228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4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03512" y="3980656"/>
            <a:ext cx="8964488" cy="1752600"/>
          </a:xfrm>
        </p:spPr>
        <p:txBody>
          <a:bodyPr>
            <a:noAutofit/>
          </a:bodyPr>
          <a:lstStyle/>
          <a:p>
            <a:r>
              <a:rPr lang="fr-FR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Comment financer et réaliser</a:t>
            </a:r>
          </a:p>
          <a:p>
            <a:r>
              <a:rPr lang="fr-FR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les investissements nécessaires</a:t>
            </a:r>
          </a:p>
          <a:p>
            <a:r>
              <a:rPr lang="fr-FR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à la transition écologique ?</a:t>
            </a:r>
          </a:p>
          <a:p>
            <a:endParaRPr lang="fr-FR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35460" y="6093296"/>
            <a:ext cx="972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28 janvier 2025</a:t>
            </a:r>
          </a:p>
        </p:txBody>
      </p:sp>
    </p:spTree>
    <p:extLst>
      <p:ext uri="{BB962C8B-B14F-4D97-AF65-F5344CB8AC3E}">
        <p14:creationId xmlns:p14="http://schemas.microsoft.com/office/powerpoint/2010/main" val="127320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91544" y="2996952"/>
            <a:ext cx="8928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800" b="1" dirty="0">
              <a:solidFill>
                <a:schemeClr val="bg1"/>
              </a:solidFill>
              <a:latin typeface="Calibri Light" pitchFamily="34" charset="0"/>
              <a:cs typeface="Arial" pitchFamily="34" charset="0"/>
            </a:endParaRPr>
          </a:p>
          <a:p>
            <a:pPr algn="ctr"/>
            <a:endParaRPr lang="fr-FR" sz="2800" b="1" dirty="0">
              <a:solidFill>
                <a:schemeClr val="bg1"/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CF28561-E4C1-DC51-1220-75AF0347C990}"/>
              </a:ext>
            </a:extLst>
          </p:cNvPr>
          <p:cNvSpPr txBox="1"/>
          <p:nvPr/>
        </p:nvSpPr>
        <p:spPr>
          <a:xfrm>
            <a:off x="445041" y="1268760"/>
            <a:ext cx="11061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Comment financer et réaliser les investissements nécessaires à la transition écologique ?</a:t>
            </a:r>
            <a:endParaRPr lang="fr-FR" sz="2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821A825-99C1-8049-DC43-F78D7E4097F0}"/>
              </a:ext>
            </a:extLst>
          </p:cNvPr>
          <p:cNvSpPr txBox="1"/>
          <p:nvPr/>
        </p:nvSpPr>
        <p:spPr>
          <a:xfrm>
            <a:off x="468663" y="3547754"/>
            <a:ext cx="1147301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fr-F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 mur d’investissements à financer</a:t>
            </a:r>
          </a:p>
          <a:p>
            <a:pPr marL="514350" indent="-514350">
              <a:buAutoNum type="arabicPeriod"/>
            </a:pPr>
            <a:r>
              <a:rPr lang="fr-F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 environnement comptable incompatible avec ces ambitions</a:t>
            </a:r>
          </a:p>
          <a:p>
            <a:pPr marL="514350" indent="-514350">
              <a:buAutoNum type="arabicPeriod"/>
            </a:pPr>
            <a:r>
              <a:rPr lang="fr-F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la recherche de ressources financières</a:t>
            </a:r>
          </a:p>
          <a:p>
            <a:pPr marL="514350" indent="-514350">
              <a:buAutoNum type="arabicPeriod"/>
            </a:pPr>
            <a:r>
              <a:rPr lang="fr-F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Maitrise d’ouvrage et modes contractuels</a:t>
            </a:r>
          </a:p>
          <a:p>
            <a:pPr marL="514350" indent="-514350">
              <a:buAutoNum type="arabicPeriod"/>
            </a:pPr>
            <a:r>
              <a:rPr lang="fr-F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L’indispensable confiance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B2DA727-680D-2C73-196B-AD26B29BA6C9}"/>
              </a:ext>
            </a:extLst>
          </p:cNvPr>
          <p:cNvSpPr txBox="1"/>
          <p:nvPr/>
        </p:nvSpPr>
        <p:spPr>
          <a:xfrm>
            <a:off x="551384" y="2422048"/>
            <a:ext cx="105208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Une démarche visant à engager les concertations et les études nécessaires à des décisions </a:t>
            </a:r>
          </a:p>
          <a:p>
            <a:r>
              <a:rPr lang="fr-FR" sz="18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politiques au plus vite, permettant de donner à chacun des acteurs la visibilité nécessaire.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010447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27548" y="980728"/>
            <a:ext cx="7992888" cy="114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/>
              <a:t>	</a:t>
            </a:r>
            <a:endParaRPr lang="fr-FR" sz="2400" dirty="0"/>
          </a:p>
          <a:p>
            <a:pPr marL="0" indent="0" algn="just"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559496" y="53752"/>
            <a:ext cx="8064896" cy="1143000"/>
          </a:xfrm>
        </p:spPr>
        <p:txBody>
          <a:bodyPr>
            <a:normAutofit/>
          </a:bodyPr>
          <a:lstStyle/>
          <a:p>
            <a:pPr algn="l"/>
            <a:r>
              <a:rPr lang="fr-FR" sz="1800" b="1" cap="sm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Un mur d’investissements à financer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169FBA92-1924-81D2-640F-4AB332FD1001}"/>
              </a:ext>
            </a:extLst>
          </p:cNvPr>
          <p:cNvSpPr txBox="1">
            <a:spLocks/>
          </p:cNvSpPr>
          <p:nvPr/>
        </p:nvSpPr>
        <p:spPr>
          <a:xfrm>
            <a:off x="551384" y="1189737"/>
            <a:ext cx="11197244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 besoins colossaux, concentrés dans le temps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Rapport Pisani-Ferry-Mahfouz (France, 2023) : 	100 Mds€ par an en 2050 (dont 30 à 70% public)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Rapport Mario Draghi (UE, 2024) :		 800 Mds€ par an</a:t>
            </a:r>
          </a:p>
          <a:p>
            <a:pPr marL="457200" lvl="1" indent="0">
              <a:buNone/>
            </a:pPr>
            <a:endParaRPr lang="fr-FR" sz="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fr-FR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=&gt; </a:t>
            </a:r>
            <a:r>
              <a:rPr lang="fr-FR" sz="1600" u="sng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Hypothèses de travail :</a:t>
            </a:r>
            <a:r>
              <a:rPr lang="fr-FR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600 Mds€ (publics) sur la période 2035-2050 soit 40 Mds€ par an (1,5% du PIB)</a:t>
            </a:r>
            <a:endParaRPr lang="fr-FR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fr-FR" sz="1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 déficit public qui explose : </a:t>
            </a:r>
            <a:r>
              <a:rPr lang="fr-F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où trouver les recettes budgétaires ?</a:t>
            </a:r>
          </a:p>
          <a:p>
            <a:endParaRPr lang="fr-FR" sz="1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Une dette publique qui explose : </a:t>
            </a:r>
            <a:r>
              <a:rPr lang="fr-F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comment emprunter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 règles comptables qui pénalisent l’investissement public : </a:t>
            </a:r>
            <a:r>
              <a:rPr lang="fr-FR" sz="18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comment amortir ce mur d’investissement ?</a:t>
            </a:r>
            <a:endParaRPr lang="fr-FR" sz="18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fr-FR" sz="1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faiblesse d’une maitrise d’ouvrage à reconstruire : </a:t>
            </a:r>
            <a:r>
              <a:rPr lang="fr-F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comment réaliser concrètement ces ouvrages ?</a:t>
            </a:r>
          </a:p>
          <a:p>
            <a:endParaRPr lang="fr-FR" sz="1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confiance : le grand absent, à l’origine de tous les maux : </a:t>
            </a:r>
            <a:r>
              <a:rPr lang="fr-FR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comment assurer l’acceptabilité des efforts à réaliser par l’usager, le contribuable, la collectivité et les acteurs économiques ?</a:t>
            </a:r>
            <a:endParaRPr lang="fr-F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D2E5E23-8C8B-D9E6-9C2E-678667A16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17D0AC-8BE3-7FD6-F974-AC0A4B221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48" y="980728"/>
            <a:ext cx="7992888" cy="114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/>
              <a:t>	</a:t>
            </a:r>
            <a:endParaRPr lang="fr-FR" sz="2400" dirty="0"/>
          </a:p>
          <a:p>
            <a:pPr marL="0" indent="0" algn="just"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9E661BAE-FFA3-C926-6BF9-D7110C327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53752"/>
            <a:ext cx="8064896" cy="1143000"/>
          </a:xfrm>
        </p:spPr>
        <p:txBody>
          <a:bodyPr>
            <a:normAutofit/>
          </a:bodyPr>
          <a:lstStyle/>
          <a:p>
            <a:pPr algn="l"/>
            <a:r>
              <a:rPr lang="fr-FR" sz="1800" b="1" cap="sm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Un environnement comptable incompatible avec ces ambitions</a:t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C57A715C-B934-6996-7BB3-A4AB58B17714}"/>
              </a:ext>
            </a:extLst>
          </p:cNvPr>
          <p:cNvSpPr txBox="1">
            <a:spLocks/>
          </p:cNvSpPr>
          <p:nvPr/>
        </p:nvSpPr>
        <p:spPr>
          <a:xfrm>
            <a:off x="407368" y="625252"/>
            <a:ext cx="10873208" cy="5396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 sujet majeur et largement absent du débat politique </a:t>
            </a:r>
          </a:p>
          <a:p>
            <a:pPr marL="0" indent="0">
              <a:buNone/>
            </a:pPr>
            <a:endParaRPr lang="fr-FR" sz="18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règles de la comptabilité publique empêchent tout amortissement des investissements</a:t>
            </a:r>
          </a:p>
          <a:p>
            <a:endParaRPr lang="fr-FR" sz="1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solutions type SGP ou PPP permettent d’étaler la dépense budgétaire, mais pas la dépense comptable</a:t>
            </a:r>
          </a:p>
          <a:p>
            <a:endParaRPr lang="fr-FR" sz="1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Plusieurs pistes de solutions techniques ont pu être identifiées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 pas comptabiliser la dette des sociétés de projet bénéficiant d’une recette affectée,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Clarifier l’application des règles de consolidation du SEC 10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Créer l’équivalent d’une CNA au niveau européen et remplacer les emprunts par des avances remboursables</a:t>
            </a:r>
          </a:p>
          <a:p>
            <a:endParaRPr lang="fr-FR" sz="1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Commission Européenne veut préserver la capacité d’investir et a fait un geste en juin 2024</a:t>
            </a:r>
          </a:p>
          <a:p>
            <a:endParaRPr lang="fr-FR" sz="1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deux véritables clefs :       	</a:t>
            </a:r>
            <a:r>
              <a:rPr lang="fr-FR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&gt; </a:t>
            </a:r>
            <a:r>
              <a:rPr lang="fr-FR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une mobilisation politique au niveau européen,</a:t>
            </a:r>
          </a:p>
          <a:p>
            <a:pPr marL="457200" lvl="1" indent="0">
              <a:buNone/>
            </a:pPr>
            <a:r>
              <a:rPr lang="fr-FR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fr-FR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	        	&gt; un rétablissement de la maitrise des comptes publics</a:t>
            </a: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777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0E0B1C-523B-2397-02A3-E19C201D3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D01836-402B-8A06-F4BB-171C23DDF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48" y="980728"/>
            <a:ext cx="7992888" cy="114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/>
              <a:t>	</a:t>
            </a:r>
            <a:endParaRPr lang="fr-FR" sz="2400" dirty="0"/>
          </a:p>
          <a:p>
            <a:pPr marL="0" indent="0" algn="just"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5288D9C-BDF0-ABDB-FCD3-10FB5C697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53752"/>
            <a:ext cx="10369152" cy="1143000"/>
          </a:xfrm>
        </p:spPr>
        <p:txBody>
          <a:bodyPr>
            <a:normAutofit/>
          </a:bodyPr>
          <a:lstStyle/>
          <a:p>
            <a:pPr algn="l"/>
            <a:r>
              <a:rPr lang="fr-FR" sz="1800" b="1" cap="sm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A la recherche de ressources financières : préparer l’échéance des concessions </a:t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BDB9F559-2B32-FF02-3302-0ED390408CBC}"/>
              </a:ext>
            </a:extLst>
          </p:cNvPr>
          <p:cNvSpPr txBox="1">
            <a:spLocks/>
          </p:cNvSpPr>
          <p:nvPr/>
        </p:nvSpPr>
        <p:spPr>
          <a:xfrm>
            <a:off x="119336" y="800708"/>
            <a:ext cx="11809312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Un débat ouvert depuis plusieurs années, mais captif de sa complexité technique et de son caractère très politique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Un consensus d’experts : </a:t>
            </a:r>
            <a:r>
              <a:rPr lang="fr-FR" sz="1800" i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maintenir un niveau de contribution optimal des usagers – analogues aux péages en fin de concession (?)</a:t>
            </a:r>
            <a:r>
              <a:rPr lang="fr-FR" sz="1800" i="1" dirty="0">
                <a:latin typeface="Arial Black" panose="020B0A040201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mais un consensus politique à formaliser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Comment engager le débat, et préparer les décisions des prochains cycles politiques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sz="1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L’acceptabilité sociale et politique du maintien de la tarification de l’usage des autoroutes </a:t>
            </a:r>
            <a:r>
              <a:rPr lang="fr-FR" sz="14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l’inquiétude la plus importante malgré u</a:t>
            </a:r>
            <a:r>
              <a:rPr lang="fr-FR" sz="1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 consensus des experts</a:t>
            </a:r>
            <a:endParaRPr lang="fr-FR" sz="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Une architecture péage / redevance d’usage + taxes « </a:t>
            </a:r>
            <a:r>
              <a:rPr lang="fr-FR" sz="14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eurovignette</a:t>
            </a:r>
            <a:r>
              <a:rPr lang="fr-FR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compatibles » à construire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 scénario pour alimenter le débat : construit autour de sociétés publiques (concessions ou structures ad hoc à créer) et d’opérateurs privés (</a:t>
            </a:r>
            <a:r>
              <a:rPr lang="fr-FR" sz="14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opex</a:t>
            </a:r>
            <a:r>
              <a:rPr lang="fr-FR" sz="14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</a:p>
          <a:p>
            <a:pPr marL="400050" lvl="1" indent="0">
              <a:buNone/>
            </a:pPr>
            <a:endParaRPr lang="fr-FR" sz="18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kern="100" dirty="0">
                <a:latin typeface="Arial" panose="020B0604020202020204" pitchFamily="34" charset="0"/>
                <a:cs typeface="Arial" panose="020B0604020202020204" pitchFamily="34" charset="0"/>
              </a:rPr>
              <a:t>Trois questions incontournables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Quel périmètre routier pour les futures concessions ?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Le rôle des collectivités locales pour restaurer la confiance ? (gouvernance stratégique, affectation des recettes, proximité de l’usager et du contribuable, etc.)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Quelles recettes mobilisables ? Le scénario étudié, en partant sur 50% des montants payés par les usagers en fin de concession, conduit à une évaluation de 8 Mds€ annuels, soit une capacité d’emprunt de 450 Mds€ sur 15 ans.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63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E263A2-405B-9ADD-3495-F9A26B60A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BA1316-D0CF-837F-54C4-51AA3AD59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48" y="980728"/>
            <a:ext cx="7992888" cy="114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/>
              <a:t>	</a:t>
            </a:r>
            <a:endParaRPr lang="fr-FR" sz="2400" dirty="0"/>
          </a:p>
          <a:p>
            <a:pPr marL="0" indent="0" algn="just"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DA3C4B2-825D-D817-72F8-473E23FA4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53752"/>
            <a:ext cx="10369152" cy="1143000"/>
          </a:xfrm>
        </p:spPr>
        <p:txBody>
          <a:bodyPr>
            <a:normAutofit/>
          </a:bodyPr>
          <a:lstStyle/>
          <a:p>
            <a:pPr algn="l"/>
            <a:r>
              <a:rPr lang="fr-FR" sz="1800" b="1" cap="sm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Maitrise d’ouvrage et mode contractuel</a:t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18556715-2872-CCC7-52AB-00F2A9F9EC3C}"/>
              </a:ext>
            </a:extLst>
          </p:cNvPr>
          <p:cNvSpPr txBox="1">
            <a:spLocks/>
          </p:cNvSpPr>
          <p:nvPr/>
        </p:nvSpPr>
        <p:spPr>
          <a:xfrm>
            <a:off x="803412" y="1340768"/>
            <a:ext cx="10441160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 affaiblissement unanimement reconnu des maitrises d’ouvrages publiques</a:t>
            </a:r>
          </a:p>
          <a:p>
            <a:endParaRPr lang="fr-FR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 besoin évalué à 10 fois les effectifs de la SGP</a:t>
            </a:r>
          </a:p>
          <a:p>
            <a:endParaRPr lang="fr-FR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voie de la reconstruction d’une maitrise d’ouvrage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sociétés de projet publiques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sociétés de projet privé</a:t>
            </a:r>
            <a:r>
              <a:rPr lang="fr-FR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es (PPP, accords cadre, concessions privées, …)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</a:t>
            </a:r>
            <a:r>
              <a:rPr lang="fr-FR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mandats de maitrise d’ouvrage (prestations privées)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formalisation d’une filière professionnelle (création de l’Institut de la Maitrise d’Ouvrage en mars 2021)</a:t>
            </a:r>
          </a:p>
          <a:p>
            <a:endParaRPr lang="fr-FR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Sujet orphelin car largement absent des agendas</a:t>
            </a:r>
            <a:r>
              <a:rPr lang="fr-FR" sz="1800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politiques ou otage de posture politiques</a:t>
            </a:r>
            <a:endParaRPr lang="fr-FR" sz="1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Besoin de visibilité et de pédagogie pour rétablir la confiance</a:t>
            </a:r>
          </a:p>
        </p:txBody>
      </p:sp>
    </p:spTree>
    <p:extLst>
      <p:ext uri="{BB962C8B-B14F-4D97-AF65-F5344CB8AC3E}">
        <p14:creationId xmlns:p14="http://schemas.microsoft.com/office/powerpoint/2010/main" val="230192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A552FF-5807-5314-19F8-17BEE9E3F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BE9DCD-DACF-D059-8C4C-983E17F63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48" y="980728"/>
            <a:ext cx="7992888" cy="114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/>
              <a:t>	</a:t>
            </a:r>
            <a:endParaRPr lang="fr-FR" sz="2400" dirty="0"/>
          </a:p>
          <a:p>
            <a:pPr marL="0" indent="0" algn="just"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6D5D47B9-5A3B-932F-E450-55B6C2116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53752"/>
            <a:ext cx="10369152" cy="1143000"/>
          </a:xfrm>
        </p:spPr>
        <p:txBody>
          <a:bodyPr>
            <a:normAutofit/>
          </a:bodyPr>
          <a:lstStyle/>
          <a:p>
            <a:pPr algn="l"/>
            <a:r>
              <a:rPr lang="fr-FR" sz="1800" b="1" cap="sm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5. L’indispensable confiance</a:t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CA5A9BAC-56B2-F04E-9BC2-0A66AD90907E}"/>
              </a:ext>
            </a:extLst>
          </p:cNvPr>
          <p:cNvSpPr txBox="1">
            <a:spLocks/>
          </p:cNvSpPr>
          <p:nvPr/>
        </p:nvSpPr>
        <p:spPr>
          <a:xfrm>
            <a:off x="911424" y="1196752"/>
            <a:ext cx="10441160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effectLst/>
                <a:latin typeface="Arial Black" panose="020B0A040201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 déficit généralisé de confiance, constaté par toutes les parties prenantes</a:t>
            </a:r>
          </a:p>
          <a:p>
            <a:endParaRPr lang="fr-FR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confiance de celui qui paye : privilégier la fiscalité affectée (cf. dispositif après échéance des concessions actuelles)</a:t>
            </a:r>
            <a:endParaRPr lang="fr-FR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Redonner de la visibilité aux entreprises et aux salariés : crédibilité des équipes de maitrise d’ouvrage et du plan de financement</a:t>
            </a:r>
          </a:p>
          <a:p>
            <a:endParaRPr lang="fr-FR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Redonner la confiance aux collectivités locales : renforcer leur rôle, notamment dans le suivi de l’affection des recettes et dans le portage des projets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1800" dirty="0">
                <a:latin typeface="Arial Black" panose="020B0A04020102020204" pitchFamily="34" charset="0"/>
                <a:cs typeface="Arial" panose="020B0604020202020204" pitchFamily="34" charset="0"/>
              </a:rPr>
              <a:t>Les défis à relever sont vitaux pour l’humanité : des raisons d’espérer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Revoir/actualiser les processus de décision : la démonstration et le consensus sur l’utilité</a:t>
            </a:r>
          </a:p>
          <a:p>
            <a:endParaRPr lang="fr-FR" sz="1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3 grands enjeux (règles comptables / ressources / maitrise d’ouvrage) ont des solutions</a:t>
            </a:r>
          </a:p>
          <a:p>
            <a:endParaRPr lang="fr-FR" sz="10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 outils efficaces au service de projets utiles aux défis à relever existent</a:t>
            </a:r>
            <a:endParaRPr lang="fr-FR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6604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11693</TotalTime>
  <Words>862</Words>
  <Application>Microsoft Office PowerPoint</Application>
  <PresentationFormat>Grand écran</PresentationFormat>
  <Paragraphs>96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Thème Office</vt:lpstr>
      <vt:lpstr>2_Thème Office</vt:lpstr>
      <vt:lpstr>Présentation PowerPoint</vt:lpstr>
      <vt:lpstr>Présentation PowerPoint</vt:lpstr>
      <vt:lpstr>1. Un mur d’investissements à financer </vt:lpstr>
      <vt:lpstr>2. Un environnement comptable incompatible avec ces ambitions </vt:lpstr>
      <vt:lpstr>3. A la recherche de ressources financières : préparer l’échéance des concessions  </vt:lpstr>
      <vt:lpstr>4. Maitrise d’ouvrage et mode contractuel </vt:lpstr>
      <vt:lpstr>5. L’indispensable confiance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Tdie_FNTP</dc:creator>
  <cp:lastModifiedBy>Juliette Le Seac'h</cp:lastModifiedBy>
  <cp:revision>198</cp:revision>
  <cp:lastPrinted>2024-09-16T08:16:51Z</cp:lastPrinted>
  <dcterms:created xsi:type="dcterms:W3CDTF">2016-10-06T09:21:38Z</dcterms:created>
  <dcterms:modified xsi:type="dcterms:W3CDTF">2025-01-29T09:14:14Z</dcterms:modified>
</cp:coreProperties>
</file>